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422" r:id="rId3"/>
    <p:sldId id="353" r:id="rId4"/>
    <p:sldId id="407" r:id="rId5"/>
    <p:sldId id="354" r:id="rId6"/>
    <p:sldId id="408" r:id="rId7"/>
    <p:sldId id="426" r:id="rId8"/>
    <p:sldId id="427" r:id="rId9"/>
    <p:sldId id="409" r:id="rId10"/>
    <p:sldId id="403" r:id="rId11"/>
    <p:sldId id="405" r:id="rId12"/>
    <p:sldId id="404" r:id="rId13"/>
    <p:sldId id="410" r:id="rId14"/>
    <p:sldId id="337" r:id="rId15"/>
    <p:sldId id="423" r:id="rId16"/>
    <p:sldId id="333" r:id="rId17"/>
    <p:sldId id="411" r:id="rId18"/>
    <p:sldId id="412" r:id="rId19"/>
    <p:sldId id="413" r:id="rId20"/>
    <p:sldId id="414" r:id="rId21"/>
    <p:sldId id="415" r:id="rId22"/>
    <p:sldId id="401" r:id="rId23"/>
    <p:sldId id="361" r:id="rId24"/>
    <p:sldId id="419" r:id="rId25"/>
    <p:sldId id="400" r:id="rId26"/>
    <p:sldId id="420" r:id="rId27"/>
    <p:sldId id="416" r:id="rId28"/>
    <p:sldId id="392" r:id="rId29"/>
    <p:sldId id="393" r:id="rId30"/>
    <p:sldId id="357" r:id="rId31"/>
    <p:sldId id="417" r:id="rId32"/>
    <p:sldId id="399" r:id="rId33"/>
    <p:sldId id="362" r:id="rId34"/>
    <p:sldId id="351" r:id="rId35"/>
    <p:sldId id="394" r:id="rId36"/>
    <p:sldId id="395" r:id="rId37"/>
    <p:sldId id="396" r:id="rId38"/>
    <p:sldId id="397" r:id="rId39"/>
    <p:sldId id="398" r:id="rId40"/>
    <p:sldId id="388" r:id="rId41"/>
    <p:sldId id="389" r:id="rId42"/>
    <p:sldId id="390" r:id="rId43"/>
    <p:sldId id="391" r:id="rId44"/>
    <p:sldId id="402" r:id="rId45"/>
    <p:sldId id="425" r:id="rId46"/>
    <p:sldId id="418" r:id="rId47"/>
    <p:sldId id="382" r:id="rId48"/>
    <p:sldId id="327" r:id="rId49"/>
    <p:sldId id="421" r:id="rId5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조휘훈" initials="조"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D252"/>
    <a:srgbClr val="FF0000"/>
    <a:srgbClr val="0000FF"/>
    <a:srgbClr val="FFF4E7"/>
    <a:srgbClr val="00B050"/>
    <a:srgbClr val="C55A11"/>
    <a:srgbClr val="F2F2F2"/>
    <a:srgbClr val="00B0F0"/>
    <a:srgbClr val="9A9A9A"/>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보통 스타일 1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85771" autoAdjust="0"/>
  </p:normalViewPr>
  <p:slideViewPr>
    <p:cSldViewPr snapToGrid="0">
      <p:cViewPr varScale="1">
        <p:scale>
          <a:sx n="99" d="100"/>
          <a:sy n="99" d="100"/>
        </p:scale>
        <p:origin x="960" y="78"/>
      </p:cViewPr>
      <p:guideLst>
        <p:guide orient="horz" pos="2160"/>
        <p:guide pos="3840"/>
      </p:guideLst>
    </p:cSldViewPr>
  </p:slideViewPr>
  <p:notesTextViewPr>
    <p:cViewPr>
      <p:scale>
        <a:sx n="3" d="2"/>
        <a:sy n="3" d="2"/>
      </p:scale>
      <p:origin x="0" y="0"/>
    </p:cViewPr>
  </p:notesTextViewPr>
  <p:sorterViewPr>
    <p:cViewPr>
      <p:scale>
        <a:sx n="200" d="100"/>
        <a:sy n="200" d="100"/>
      </p:scale>
      <p:origin x="0" y="-39740"/>
    </p:cViewPr>
  </p:sorterViewPr>
  <p:notesViewPr>
    <p:cSldViewPr snapToGrid="0">
      <p:cViewPr varScale="1">
        <p:scale>
          <a:sx n="84" d="100"/>
          <a:sy n="84" d="100"/>
        </p:scale>
        <p:origin x="3268"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8F334-0BC8-4772-BE31-097A600F09A1}" type="datetimeFigureOut">
              <a:rPr lang="ko-KR" altLang="en-US" smtClean="0"/>
              <a:t>2020-06-26</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120682-DB5E-4CC0-AA31-8F00C0953450}" type="slidenum">
              <a:rPr lang="ko-KR" altLang="en-US" smtClean="0"/>
              <a:t>‹#›</a:t>
            </a:fld>
            <a:endParaRPr lang="ko-KR" altLang="en-US"/>
          </a:p>
        </p:txBody>
      </p:sp>
    </p:spTree>
    <p:extLst>
      <p:ext uri="{BB962C8B-B14F-4D97-AF65-F5344CB8AC3E}">
        <p14:creationId xmlns:p14="http://schemas.microsoft.com/office/powerpoint/2010/main" val="1063212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8FC29-C020-4DB6-86E3-01FBF24CFD99}" type="datetimeFigureOut">
              <a:rPr lang="ko-KR" altLang="en-US" smtClean="0"/>
              <a:t>2020-06-26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37C46-DA24-43C4-9DEC-08027D33738D}" type="slidenum">
              <a:rPr lang="ko-KR" altLang="en-US" smtClean="0"/>
              <a:t>‹#›</a:t>
            </a:fld>
            <a:endParaRPr lang="ko-KR" altLang="en-US"/>
          </a:p>
        </p:txBody>
      </p:sp>
    </p:spTree>
    <p:extLst>
      <p:ext uri="{BB962C8B-B14F-4D97-AF65-F5344CB8AC3E}">
        <p14:creationId xmlns:p14="http://schemas.microsoft.com/office/powerpoint/2010/main" val="5346373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1</a:t>
            </a:fld>
            <a:endParaRPr lang="ko-KR" altLang="en-US"/>
          </a:p>
        </p:txBody>
      </p:sp>
    </p:spTree>
    <p:extLst>
      <p:ext uri="{BB962C8B-B14F-4D97-AF65-F5344CB8AC3E}">
        <p14:creationId xmlns:p14="http://schemas.microsoft.com/office/powerpoint/2010/main" val="1697828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23</a:t>
            </a:fld>
            <a:endParaRPr lang="ko-KR" altLang="en-US"/>
          </a:p>
        </p:txBody>
      </p:sp>
    </p:spTree>
    <p:extLst>
      <p:ext uri="{BB962C8B-B14F-4D97-AF65-F5344CB8AC3E}">
        <p14:creationId xmlns:p14="http://schemas.microsoft.com/office/powerpoint/2010/main" val="3194309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24</a:t>
            </a:fld>
            <a:endParaRPr lang="ko-KR" altLang="en-US"/>
          </a:p>
        </p:txBody>
      </p:sp>
    </p:spTree>
    <p:extLst>
      <p:ext uri="{BB962C8B-B14F-4D97-AF65-F5344CB8AC3E}">
        <p14:creationId xmlns:p14="http://schemas.microsoft.com/office/powerpoint/2010/main" val="3005629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25</a:t>
            </a:fld>
            <a:endParaRPr lang="ko-KR" altLang="en-US"/>
          </a:p>
        </p:txBody>
      </p:sp>
    </p:spTree>
    <p:extLst>
      <p:ext uri="{BB962C8B-B14F-4D97-AF65-F5344CB8AC3E}">
        <p14:creationId xmlns:p14="http://schemas.microsoft.com/office/powerpoint/2010/main" val="733530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26</a:t>
            </a:fld>
            <a:endParaRPr lang="ko-KR" altLang="en-US"/>
          </a:p>
        </p:txBody>
      </p:sp>
    </p:spTree>
    <p:extLst>
      <p:ext uri="{BB962C8B-B14F-4D97-AF65-F5344CB8AC3E}">
        <p14:creationId xmlns:p14="http://schemas.microsoft.com/office/powerpoint/2010/main" val="153677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27</a:t>
            </a:fld>
            <a:endParaRPr lang="ko-KR" altLang="en-US"/>
          </a:p>
        </p:txBody>
      </p:sp>
    </p:spTree>
    <p:extLst>
      <p:ext uri="{BB962C8B-B14F-4D97-AF65-F5344CB8AC3E}">
        <p14:creationId xmlns:p14="http://schemas.microsoft.com/office/powerpoint/2010/main" val="264382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28</a:t>
            </a:fld>
            <a:endParaRPr lang="ko-KR" altLang="en-US"/>
          </a:p>
        </p:txBody>
      </p:sp>
    </p:spTree>
    <p:extLst>
      <p:ext uri="{BB962C8B-B14F-4D97-AF65-F5344CB8AC3E}">
        <p14:creationId xmlns:p14="http://schemas.microsoft.com/office/powerpoint/2010/main" val="4116795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29</a:t>
            </a:fld>
            <a:endParaRPr lang="ko-KR" altLang="en-US"/>
          </a:p>
        </p:txBody>
      </p:sp>
    </p:spTree>
    <p:extLst>
      <p:ext uri="{BB962C8B-B14F-4D97-AF65-F5344CB8AC3E}">
        <p14:creationId xmlns:p14="http://schemas.microsoft.com/office/powerpoint/2010/main" val="2064022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31</a:t>
            </a:fld>
            <a:endParaRPr lang="ko-KR" altLang="en-US"/>
          </a:p>
        </p:txBody>
      </p:sp>
    </p:spTree>
    <p:extLst>
      <p:ext uri="{BB962C8B-B14F-4D97-AF65-F5344CB8AC3E}">
        <p14:creationId xmlns:p14="http://schemas.microsoft.com/office/powerpoint/2010/main" val="37108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32</a:t>
            </a:fld>
            <a:endParaRPr lang="ko-KR" altLang="en-US"/>
          </a:p>
        </p:txBody>
      </p:sp>
    </p:spTree>
    <p:extLst>
      <p:ext uri="{BB962C8B-B14F-4D97-AF65-F5344CB8AC3E}">
        <p14:creationId xmlns:p14="http://schemas.microsoft.com/office/powerpoint/2010/main" val="3397887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33</a:t>
            </a:fld>
            <a:endParaRPr lang="ko-KR" altLang="en-US"/>
          </a:p>
        </p:txBody>
      </p:sp>
    </p:spTree>
    <p:extLst>
      <p:ext uri="{BB962C8B-B14F-4D97-AF65-F5344CB8AC3E}">
        <p14:creationId xmlns:p14="http://schemas.microsoft.com/office/powerpoint/2010/main" val="3827506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2</a:t>
            </a:fld>
            <a:endParaRPr lang="ko-KR" altLang="en-US"/>
          </a:p>
        </p:txBody>
      </p:sp>
    </p:spTree>
    <p:extLst>
      <p:ext uri="{BB962C8B-B14F-4D97-AF65-F5344CB8AC3E}">
        <p14:creationId xmlns:p14="http://schemas.microsoft.com/office/powerpoint/2010/main" val="2562458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34</a:t>
            </a:fld>
            <a:endParaRPr lang="ko-KR" altLang="en-US"/>
          </a:p>
        </p:txBody>
      </p:sp>
    </p:spTree>
    <p:extLst>
      <p:ext uri="{BB962C8B-B14F-4D97-AF65-F5344CB8AC3E}">
        <p14:creationId xmlns:p14="http://schemas.microsoft.com/office/powerpoint/2010/main" val="3084447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35</a:t>
            </a:fld>
            <a:endParaRPr lang="ko-KR" altLang="en-US"/>
          </a:p>
        </p:txBody>
      </p:sp>
    </p:spTree>
    <p:extLst>
      <p:ext uri="{BB962C8B-B14F-4D97-AF65-F5344CB8AC3E}">
        <p14:creationId xmlns:p14="http://schemas.microsoft.com/office/powerpoint/2010/main" val="3751795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36</a:t>
            </a:fld>
            <a:endParaRPr lang="ko-KR" altLang="en-US"/>
          </a:p>
        </p:txBody>
      </p:sp>
    </p:spTree>
    <p:extLst>
      <p:ext uri="{BB962C8B-B14F-4D97-AF65-F5344CB8AC3E}">
        <p14:creationId xmlns:p14="http://schemas.microsoft.com/office/powerpoint/2010/main" val="1683426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37</a:t>
            </a:fld>
            <a:endParaRPr lang="ko-KR" altLang="en-US"/>
          </a:p>
        </p:txBody>
      </p:sp>
    </p:spTree>
    <p:extLst>
      <p:ext uri="{BB962C8B-B14F-4D97-AF65-F5344CB8AC3E}">
        <p14:creationId xmlns:p14="http://schemas.microsoft.com/office/powerpoint/2010/main" val="292065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38</a:t>
            </a:fld>
            <a:endParaRPr lang="ko-KR" altLang="en-US"/>
          </a:p>
        </p:txBody>
      </p:sp>
    </p:spTree>
    <p:extLst>
      <p:ext uri="{BB962C8B-B14F-4D97-AF65-F5344CB8AC3E}">
        <p14:creationId xmlns:p14="http://schemas.microsoft.com/office/powerpoint/2010/main" val="286888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39</a:t>
            </a:fld>
            <a:endParaRPr lang="ko-KR" altLang="en-US"/>
          </a:p>
        </p:txBody>
      </p:sp>
    </p:spTree>
    <p:extLst>
      <p:ext uri="{BB962C8B-B14F-4D97-AF65-F5344CB8AC3E}">
        <p14:creationId xmlns:p14="http://schemas.microsoft.com/office/powerpoint/2010/main" val="424080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40</a:t>
            </a:fld>
            <a:endParaRPr lang="ko-KR" altLang="en-US"/>
          </a:p>
        </p:txBody>
      </p:sp>
    </p:spTree>
    <p:extLst>
      <p:ext uri="{BB962C8B-B14F-4D97-AF65-F5344CB8AC3E}">
        <p14:creationId xmlns:p14="http://schemas.microsoft.com/office/powerpoint/2010/main" val="4201531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41</a:t>
            </a:fld>
            <a:endParaRPr lang="ko-KR" altLang="en-US"/>
          </a:p>
        </p:txBody>
      </p:sp>
    </p:spTree>
    <p:extLst>
      <p:ext uri="{BB962C8B-B14F-4D97-AF65-F5344CB8AC3E}">
        <p14:creationId xmlns:p14="http://schemas.microsoft.com/office/powerpoint/2010/main" val="842431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42</a:t>
            </a:fld>
            <a:endParaRPr lang="ko-KR" altLang="en-US"/>
          </a:p>
        </p:txBody>
      </p:sp>
    </p:spTree>
    <p:extLst>
      <p:ext uri="{BB962C8B-B14F-4D97-AF65-F5344CB8AC3E}">
        <p14:creationId xmlns:p14="http://schemas.microsoft.com/office/powerpoint/2010/main" val="2886492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43</a:t>
            </a:fld>
            <a:endParaRPr lang="ko-KR" altLang="en-US"/>
          </a:p>
        </p:txBody>
      </p:sp>
    </p:spTree>
    <p:extLst>
      <p:ext uri="{BB962C8B-B14F-4D97-AF65-F5344CB8AC3E}">
        <p14:creationId xmlns:p14="http://schemas.microsoft.com/office/powerpoint/2010/main" val="377436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a:t>
            </a:fld>
            <a:endParaRPr lang="ko-KR" altLang="en-US"/>
          </a:p>
        </p:txBody>
      </p:sp>
    </p:spTree>
    <p:extLst>
      <p:ext uri="{BB962C8B-B14F-4D97-AF65-F5344CB8AC3E}">
        <p14:creationId xmlns:p14="http://schemas.microsoft.com/office/powerpoint/2010/main" val="2606235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44</a:t>
            </a:fld>
            <a:endParaRPr lang="ko-KR" altLang="en-US"/>
          </a:p>
        </p:txBody>
      </p:sp>
    </p:spTree>
    <p:extLst>
      <p:ext uri="{BB962C8B-B14F-4D97-AF65-F5344CB8AC3E}">
        <p14:creationId xmlns:p14="http://schemas.microsoft.com/office/powerpoint/2010/main" val="731014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45</a:t>
            </a:fld>
            <a:endParaRPr lang="ko-KR" altLang="en-US"/>
          </a:p>
        </p:txBody>
      </p:sp>
    </p:spTree>
    <p:extLst>
      <p:ext uri="{BB962C8B-B14F-4D97-AF65-F5344CB8AC3E}">
        <p14:creationId xmlns:p14="http://schemas.microsoft.com/office/powerpoint/2010/main" val="356461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10</a:t>
            </a:fld>
            <a:endParaRPr lang="ko-KR" altLang="en-US"/>
          </a:p>
        </p:txBody>
      </p:sp>
    </p:spTree>
    <p:extLst>
      <p:ext uri="{BB962C8B-B14F-4D97-AF65-F5344CB8AC3E}">
        <p14:creationId xmlns:p14="http://schemas.microsoft.com/office/powerpoint/2010/main" val="3505647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11</a:t>
            </a:fld>
            <a:endParaRPr lang="ko-KR" altLang="en-US"/>
          </a:p>
        </p:txBody>
      </p:sp>
    </p:spTree>
    <p:extLst>
      <p:ext uri="{BB962C8B-B14F-4D97-AF65-F5344CB8AC3E}">
        <p14:creationId xmlns:p14="http://schemas.microsoft.com/office/powerpoint/2010/main" val="2045713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12</a:t>
            </a:fld>
            <a:endParaRPr lang="ko-KR" altLang="en-US"/>
          </a:p>
        </p:txBody>
      </p:sp>
    </p:spTree>
    <p:extLst>
      <p:ext uri="{BB962C8B-B14F-4D97-AF65-F5344CB8AC3E}">
        <p14:creationId xmlns:p14="http://schemas.microsoft.com/office/powerpoint/2010/main" val="268714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16</a:t>
            </a:fld>
            <a:endParaRPr lang="ko-KR" altLang="en-US"/>
          </a:p>
        </p:txBody>
      </p:sp>
    </p:spTree>
    <p:extLst>
      <p:ext uri="{BB962C8B-B14F-4D97-AF65-F5344CB8AC3E}">
        <p14:creationId xmlns:p14="http://schemas.microsoft.com/office/powerpoint/2010/main" val="3272451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21</a:t>
            </a:fld>
            <a:endParaRPr lang="ko-KR" altLang="en-US"/>
          </a:p>
        </p:txBody>
      </p:sp>
    </p:spTree>
    <p:extLst>
      <p:ext uri="{BB962C8B-B14F-4D97-AF65-F5344CB8AC3E}">
        <p14:creationId xmlns:p14="http://schemas.microsoft.com/office/powerpoint/2010/main" val="240941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22</a:t>
            </a:fld>
            <a:endParaRPr lang="ko-KR" altLang="en-US"/>
          </a:p>
        </p:txBody>
      </p:sp>
    </p:spTree>
    <p:extLst>
      <p:ext uri="{BB962C8B-B14F-4D97-AF65-F5344CB8AC3E}">
        <p14:creationId xmlns:p14="http://schemas.microsoft.com/office/powerpoint/2010/main" val="111289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E3ABCB-927C-4CF9-BDD8-BA96CE7113A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B6048C8-A9E8-4620-BABF-50A577E05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9D57391-6A94-4242-9F99-21116C521561}"/>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5" name="바닥글 개체 틀 4">
            <a:extLst>
              <a:ext uri="{FF2B5EF4-FFF2-40B4-BE49-F238E27FC236}">
                <a16:creationId xmlns:a16="http://schemas.microsoft.com/office/drawing/2014/main" id="{07E61772-3AC5-4169-B68B-3FB46FBDEE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7C1ED51-5FAC-4DBB-9D9B-885006356592}"/>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60935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B59466-BBC4-411A-8E55-36B186D77FE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8B7D87B-285C-4337-80A1-C61AD53F6383}"/>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A21E34A1-3721-4D0F-9321-0233E91B96DC}"/>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5" name="바닥글 개체 틀 4">
            <a:extLst>
              <a:ext uri="{FF2B5EF4-FFF2-40B4-BE49-F238E27FC236}">
                <a16:creationId xmlns:a16="http://schemas.microsoft.com/office/drawing/2014/main" id="{D5C3F600-2C46-483A-9034-4EAA96F75BC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9541AA7-CB5C-4593-B767-55F60472EBFD}"/>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511200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46B1DFD-65F3-4843-9B84-53C14984843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B23AE38-7FBF-4810-B70B-4306FF5CA74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4B60800-C439-4B80-A153-F1D272BA6A9E}"/>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5" name="바닥글 개체 틀 4">
            <a:extLst>
              <a:ext uri="{FF2B5EF4-FFF2-40B4-BE49-F238E27FC236}">
                <a16:creationId xmlns:a16="http://schemas.microsoft.com/office/drawing/2014/main" id="{0EF312B9-9045-49F7-BC54-03CC9E0B9A0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292CDF-8149-436C-89DF-756DDC005645}"/>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179753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6D908E-B895-482F-8711-7655D756849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6B8AF23-E896-49EC-BB1C-A60C0E76EF32}"/>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EFBF9E74-75C6-4B15-9B6F-A1A357C0B3DB}"/>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5" name="바닥글 개체 틀 4">
            <a:extLst>
              <a:ext uri="{FF2B5EF4-FFF2-40B4-BE49-F238E27FC236}">
                <a16:creationId xmlns:a16="http://schemas.microsoft.com/office/drawing/2014/main" id="{6AB2F95F-963D-4851-86F4-BAFDAF43047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CDAF616-BEA5-433A-A125-49C2B6A0AB1D}"/>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660469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DC256F-C630-4033-95CC-6C9B7758E60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590348C-69BD-43BE-B0D5-586CE2D513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2929E911-8D24-4839-84DD-732792AC9A76}"/>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5" name="바닥글 개체 틀 4">
            <a:extLst>
              <a:ext uri="{FF2B5EF4-FFF2-40B4-BE49-F238E27FC236}">
                <a16:creationId xmlns:a16="http://schemas.microsoft.com/office/drawing/2014/main" id="{85BD29E4-5326-42FF-BDD0-AA464DC06BE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F9A46CC-BB68-4F4B-A6E9-635102DADCFE}"/>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337047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33048-BE3F-4E70-ACF3-475D2B0F03D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A55FFCB-6FE4-49DE-B927-64C0017C037C}"/>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866720D2-CDCC-475C-92C8-26B8F1E8D8D4}"/>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52EA56BC-08A2-404F-8259-E3D682ADEAAE}"/>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6" name="바닥글 개체 틀 5">
            <a:extLst>
              <a:ext uri="{FF2B5EF4-FFF2-40B4-BE49-F238E27FC236}">
                <a16:creationId xmlns:a16="http://schemas.microsoft.com/office/drawing/2014/main" id="{4C721FA7-B580-4B2B-A3CB-101872C188D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9A5EC5E-8376-419E-AD00-611E613EC54C}"/>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1115024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3DA246-D749-4794-9F94-8358178B4FB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2F46F43-0FBE-42FE-A4AD-4387266DAA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D9E05421-6341-45AA-8229-48D655BBD30E}"/>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9E21E1E4-644B-496D-9108-F9838B4936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8B8DCA52-5686-4A3F-A402-6C2F6AF01E25}"/>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5C572F9D-35EA-4B3B-BEF8-5FD495657410}"/>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8" name="바닥글 개체 틀 7">
            <a:extLst>
              <a:ext uri="{FF2B5EF4-FFF2-40B4-BE49-F238E27FC236}">
                <a16:creationId xmlns:a16="http://schemas.microsoft.com/office/drawing/2014/main" id="{94D69ADA-D891-48A1-AF43-3A6B002A01E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09C0DBD-D9EF-4EC5-AA9F-0233B4E60D42}"/>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395786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C0C5EE-F9A2-4B38-ADED-E72684F2514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0E6C8F9-3E49-4036-9A70-0D555FB35FBF}"/>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4" name="바닥글 개체 틀 3">
            <a:extLst>
              <a:ext uri="{FF2B5EF4-FFF2-40B4-BE49-F238E27FC236}">
                <a16:creationId xmlns:a16="http://schemas.microsoft.com/office/drawing/2014/main" id="{03D16C11-D7ED-42EB-B49E-AE77A16C17A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D19F8C1-7D8B-4E97-89B5-0DA5B874371D}"/>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4261333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C4BFBEE-1209-4C0D-BB08-E459DCB1D98E}"/>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3" name="바닥글 개체 틀 2">
            <a:extLst>
              <a:ext uri="{FF2B5EF4-FFF2-40B4-BE49-F238E27FC236}">
                <a16:creationId xmlns:a16="http://schemas.microsoft.com/office/drawing/2014/main" id="{C7C050B9-0FF5-4EFE-90F4-2705B6F59C8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BBECE45-C633-48DD-B8D9-3367467E25D9}"/>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3723567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C91497-5B4F-406A-A5EE-138E4DFF379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3F8B4CF0-05E0-4BB7-B1EC-B39B3DF87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F54BB0B5-A5BD-4B1A-A4FC-F53AA8233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20AE4AC-AB08-4429-B9BE-8318D4501CA3}"/>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6" name="바닥글 개체 틀 5">
            <a:extLst>
              <a:ext uri="{FF2B5EF4-FFF2-40B4-BE49-F238E27FC236}">
                <a16:creationId xmlns:a16="http://schemas.microsoft.com/office/drawing/2014/main" id="{BDE0E481-2310-415B-88DB-688C87D045D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41B5EFC-53F1-465E-A115-35352BDC2834}"/>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1805308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BA5E13-FD4D-4215-B730-888EAFCC7E6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81457D6-77E9-49E7-9FD6-FCF33AA57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0B7BC7C-E7B2-438F-8683-F897FDC2F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E907225-8432-4548-A27D-587C5F5B8C7D}"/>
              </a:ext>
            </a:extLst>
          </p:cNvPr>
          <p:cNvSpPr>
            <a:spLocks noGrp="1"/>
          </p:cNvSpPr>
          <p:nvPr>
            <p:ph type="dt" sz="half" idx="10"/>
          </p:nvPr>
        </p:nvSpPr>
        <p:spPr/>
        <p:txBody>
          <a:bodyPr/>
          <a:lstStyle/>
          <a:p>
            <a:fld id="{DFBB5CF1-FC4D-498E-B2DB-618EE3700C43}" type="datetimeFigureOut">
              <a:rPr lang="ko-KR" altLang="en-US" smtClean="0"/>
              <a:t>2020-06-26</a:t>
            </a:fld>
            <a:endParaRPr lang="ko-KR" altLang="en-US"/>
          </a:p>
        </p:txBody>
      </p:sp>
      <p:sp>
        <p:nvSpPr>
          <p:cNvPr id="6" name="바닥글 개체 틀 5">
            <a:extLst>
              <a:ext uri="{FF2B5EF4-FFF2-40B4-BE49-F238E27FC236}">
                <a16:creationId xmlns:a16="http://schemas.microsoft.com/office/drawing/2014/main" id="{C247F9E3-BADC-4A25-A19A-2DC01958101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19CD58C-8E85-403A-9939-C49DE1B5E80E}"/>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249849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BFA6864-A383-4CD8-8A84-23832844DB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19F3F98-D52F-4441-A477-A78DDD1C51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B93F4E9E-291C-47DB-BDDE-D7AFC911AC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B5CF1-FC4D-498E-B2DB-618EE3700C43}" type="datetimeFigureOut">
              <a:rPr lang="ko-KR" altLang="en-US" smtClean="0"/>
              <a:t>2020-06-26</a:t>
            </a:fld>
            <a:endParaRPr lang="ko-KR" altLang="en-US"/>
          </a:p>
        </p:txBody>
      </p:sp>
      <p:sp>
        <p:nvSpPr>
          <p:cNvPr id="5" name="바닥글 개체 틀 4">
            <a:extLst>
              <a:ext uri="{FF2B5EF4-FFF2-40B4-BE49-F238E27FC236}">
                <a16:creationId xmlns:a16="http://schemas.microsoft.com/office/drawing/2014/main" id="{54188EFD-D909-482F-BE5D-262BB748BF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F7EEA89-0CEB-47A1-A63E-B3B62D1858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516745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www.python.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heroku.com/" TargetMode="External"/><Relationship Id="rId5" Type="http://schemas.openxmlformats.org/officeDocument/2006/relationships/hyperlink" Target="https://www.mysql.com/" TargetMode="External"/><Relationship Id="rId4" Type="http://schemas.openxmlformats.org/officeDocument/2006/relationships/hyperlink" Target="https://nodejs.org/k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hyperlink" Target="https://github.com/Ultimate-ItubProject" TargetMode="Externa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ntrexgo.com/archives/31916"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86538" y="1294287"/>
            <a:ext cx="11204634" cy="1546232"/>
            <a:chOff x="1558566" y="1787953"/>
            <a:chExt cx="5323552" cy="1546232"/>
          </a:xfrm>
        </p:grpSpPr>
        <p:cxnSp>
          <p:nvCxnSpPr>
            <p:cNvPr id="8" name="직선 연결선 7">
              <a:extLst>
                <a:ext uri="{FF2B5EF4-FFF2-40B4-BE49-F238E27FC236}">
                  <a16:creationId xmlns:a16="http://schemas.microsoft.com/office/drawing/2014/main" id="{D45685C0-6B51-4306-BF71-8F0F182BEB53}"/>
                </a:ext>
              </a:extLst>
            </p:cNvPr>
            <p:cNvCxnSpPr/>
            <p:nvPr/>
          </p:nvCxnSpPr>
          <p:spPr>
            <a:xfrm>
              <a:off x="1776300" y="2814950"/>
              <a:ext cx="14534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69A7FAA-3802-4525-8157-04AF3072C3D6}"/>
                </a:ext>
              </a:extLst>
            </p:cNvPr>
            <p:cNvSpPr txBox="1"/>
            <p:nvPr/>
          </p:nvSpPr>
          <p:spPr>
            <a:xfrm>
              <a:off x="1558566" y="2872520"/>
              <a:ext cx="5323552" cy="461665"/>
            </a:xfrm>
            <a:prstGeom prst="rect">
              <a:avLst/>
            </a:prstGeom>
            <a:noFill/>
          </p:spPr>
          <p:txBody>
            <a:bodyPr wrap="square" rtlCol="0">
              <a:spAutoFit/>
            </a:bodyPr>
            <a:lstStyle/>
            <a:p>
              <a:r>
                <a:rPr lang="en-US" altLang="ko-KR" sz="2400" b="1" dirty="0" smtClean="0">
                  <a:ln>
                    <a:solidFill>
                      <a:schemeClr val="accent1">
                        <a:alpha val="0"/>
                      </a:schemeClr>
                    </a:solidFill>
                  </a:ln>
                  <a:latin typeface="맑은 고딕" panose="020B0503020000020004" pitchFamily="50" charset="-127"/>
                  <a:cs typeface="함초롬바탕" panose="02030604000101010101" pitchFamily="18" charset="-127"/>
                </a:rPr>
                <a:t>    bathtub </a:t>
              </a:r>
              <a:r>
                <a:rPr lang="en-US" altLang="ko-KR" sz="2400" b="1" dirty="0">
                  <a:ln>
                    <a:solidFill>
                      <a:schemeClr val="accent1">
                        <a:alpha val="0"/>
                      </a:schemeClr>
                    </a:solidFill>
                  </a:ln>
                  <a:latin typeface="맑은 고딕" panose="020B0503020000020004" pitchFamily="50" charset="-127"/>
                  <a:cs typeface="함초롬바탕" panose="02030604000101010101" pitchFamily="18" charset="-127"/>
                </a:rPr>
                <a:t>service platform that combines </a:t>
              </a:r>
              <a:r>
                <a:rPr lang="en-US" altLang="ko-KR" sz="2400" b="1" dirty="0" err="1">
                  <a:ln>
                    <a:solidFill>
                      <a:schemeClr val="accent1">
                        <a:alpha val="0"/>
                      </a:schemeClr>
                    </a:solidFill>
                  </a:ln>
                  <a:latin typeface="맑은 고딕" panose="020B0503020000020004" pitchFamily="50" charset="-127"/>
                  <a:cs typeface="함초롬바탕" panose="02030604000101010101" pitchFamily="18" charset="-127"/>
                </a:rPr>
                <a:t>bigdata</a:t>
              </a:r>
              <a:r>
                <a:rPr lang="en-US" altLang="ko-KR" sz="2400" b="1" dirty="0">
                  <a:ln>
                    <a:solidFill>
                      <a:schemeClr val="accent1">
                        <a:alpha val="0"/>
                      </a:schemeClr>
                    </a:solidFill>
                  </a:ln>
                  <a:latin typeface="맑은 고딕" panose="020B0503020000020004" pitchFamily="50" charset="-127"/>
                  <a:cs typeface="함초롬바탕" panose="02030604000101010101" pitchFamily="18" charset="-127"/>
                </a:rPr>
                <a:t> and </a:t>
              </a:r>
              <a:r>
                <a:rPr lang="en-US" altLang="ko-KR" sz="2400" b="1" dirty="0" err="1">
                  <a:ln>
                    <a:solidFill>
                      <a:schemeClr val="accent1">
                        <a:alpha val="0"/>
                      </a:schemeClr>
                    </a:solidFill>
                  </a:ln>
                  <a:latin typeface="맑은 고딕" panose="020B0503020000020004" pitchFamily="50" charset="-127"/>
                  <a:cs typeface="함초롬바탕" panose="02030604000101010101" pitchFamily="18" charset="-127"/>
                </a:rPr>
                <a:t>iot</a:t>
              </a:r>
              <a:r>
                <a:rPr lang="en-US" altLang="ko-KR" sz="2400" b="1" dirty="0">
                  <a:ln>
                    <a:solidFill>
                      <a:schemeClr val="accent1">
                        <a:alpha val="0"/>
                      </a:schemeClr>
                    </a:solidFill>
                  </a:ln>
                  <a:latin typeface="맑은 고딕" panose="020B0503020000020004" pitchFamily="50" charset="-127"/>
                  <a:cs typeface="함초롬바탕" panose="02030604000101010101" pitchFamily="18" charset="-127"/>
                </a:rPr>
                <a:t>-technology</a:t>
              </a:r>
              <a:endParaRPr lang="en-US" altLang="ko-KR" sz="2400"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11" name="직사각형 10">
              <a:extLst>
                <a:ext uri="{FF2B5EF4-FFF2-40B4-BE49-F238E27FC236}">
                  <a16:creationId xmlns:a16="http://schemas.microsoft.com/office/drawing/2014/main" id="{A73CC374-A08C-401F-B3BB-558632252688}"/>
                </a:ext>
              </a:extLst>
            </p:cNvPr>
            <p:cNvSpPr/>
            <p:nvPr/>
          </p:nvSpPr>
          <p:spPr>
            <a:xfrm>
              <a:off x="1651171" y="1829158"/>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 name="TextBox 3">
              <a:extLst>
                <a:ext uri="{FF2B5EF4-FFF2-40B4-BE49-F238E27FC236}">
                  <a16:creationId xmlns:a16="http://schemas.microsoft.com/office/drawing/2014/main" id="{9DDE03D4-0FBC-4018-A501-15A3D0BECED1}"/>
                </a:ext>
              </a:extLst>
            </p:cNvPr>
            <p:cNvSpPr txBox="1"/>
            <p:nvPr/>
          </p:nvSpPr>
          <p:spPr>
            <a:xfrm>
              <a:off x="1747063" y="1787953"/>
              <a:ext cx="4140994" cy="1015663"/>
            </a:xfrm>
            <a:prstGeom prst="rect">
              <a:avLst/>
            </a:prstGeom>
            <a:noFill/>
          </p:spPr>
          <p:txBody>
            <a:bodyPr wrap="square" rtlCol="0">
              <a:spAutoFit/>
            </a:bodyPr>
            <a:lstStyle/>
            <a:p>
              <a:r>
                <a:rPr lang="en-US" altLang="ko-KR" sz="6000" b="1" dirty="0">
                  <a:latin typeface="맑은 고딕" panose="020B0503020000020004" pitchFamily="50" charset="-127"/>
                  <a:ea typeface="맑은 고딕" panose="020B0503020000020004" pitchFamily="50" charset="-127"/>
                  <a:cs typeface="함초롬바탕" panose="02030604000101010101" pitchFamily="18" charset="-127"/>
                </a:rPr>
                <a:t>I-Tub (Intelligent-Tub)</a:t>
              </a:r>
            </a:p>
          </p:txBody>
        </p:sp>
      </p:grpSp>
      <p:sp>
        <p:nvSpPr>
          <p:cNvPr id="10" name="TextBox 9">
            <a:extLst>
              <a:ext uri="{FF2B5EF4-FFF2-40B4-BE49-F238E27FC236}">
                <a16:creationId xmlns:a16="http://schemas.microsoft.com/office/drawing/2014/main" id="{5BAAC093-8AFF-4608-AEE3-CDBB7F82E8A4}"/>
              </a:ext>
            </a:extLst>
          </p:cNvPr>
          <p:cNvSpPr txBox="1"/>
          <p:nvPr/>
        </p:nvSpPr>
        <p:spPr>
          <a:xfrm>
            <a:off x="6970816" y="4017481"/>
            <a:ext cx="5824206" cy="2308324"/>
          </a:xfrm>
          <a:prstGeom prst="rect">
            <a:avLst/>
          </a:prstGeom>
          <a:noFill/>
        </p:spPr>
        <p:txBody>
          <a:bodyPr wrap="square" rtlCol="0">
            <a:spAutoFit/>
          </a:bodyPr>
          <a:lstStyle/>
          <a:p>
            <a:r>
              <a:rPr kumimoji="1" lang="en-US" altLang="ko-KR" b="1" dirty="0" smtClean="0"/>
              <a:t>       Semester   	:</a:t>
            </a:r>
            <a:r>
              <a:rPr kumimoji="1" lang="ko-KR" altLang="en-US" b="1" dirty="0" smtClean="0"/>
              <a:t> </a:t>
            </a:r>
            <a:r>
              <a:rPr kumimoji="1" lang="en-US" altLang="ko-KR" b="1" dirty="0" smtClean="0"/>
              <a:t>2020-1</a:t>
            </a:r>
          </a:p>
          <a:p>
            <a:r>
              <a:rPr kumimoji="1" lang="en-US" altLang="ko-KR" b="1" dirty="0" smtClean="0"/>
              <a:t>       Subject     	: CapstonDesign1</a:t>
            </a:r>
            <a:endParaRPr kumimoji="1" lang="en-US" altLang="ko-KR" b="1" dirty="0"/>
          </a:p>
          <a:p>
            <a:r>
              <a:rPr kumimoji="1" lang="en-US" altLang="ko-KR" b="1" dirty="0"/>
              <a:t> </a:t>
            </a:r>
            <a:r>
              <a:rPr kumimoji="1" lang="en-US" altLang="ko-KR" b="1" dirty="0" smtClean="0"/>
              <a:t>      Professor	: Jung </a:t>
            </a:r>
            <a:r>
              <a:rPr kumimoji="1" lang="en-US" altLang="ko-KR" b="1" dirty="0" err="1" smtClean="0"/>
              <a:t>Hyunsook</a:t>
            </a:r>
            <a:endParaRPr kumimoji="1" lang="en-US" altLang="ko-KR" b="1" dirty="0" smtClean="0"/>
          </a:p>
          <a:p>
            <a:r>
              <a:rPr kumimoji="1" lang="en-US" altLang="ko-KR" b="1" dirty="0" smtClean="0"/>
              <a:t>       </a:t>
            </a:r>
            <a:r>
              <a:rPr kumimoji="1" lang="en-US" altLang="ko-KR" b="1" dirty="0" err="1" smtClean="0"/>
              <a:t>TeamName</a:t>
            </a:r>
            <a:r>
              <a:rPr kumimoji="1" lang="en-US" altLang="ko-KR" b="1" dirty="0" smtClean="0"/>
              <a:t>	: Ultimate</a:t>
            </a:r>
            <a:endParaRPr kumimoji="1" lang="en-US" altLang="x-none" b="1" dirty="0"/>
          </a:p>
          <a:p>
            <a:r>
              <a:rPr kumimoji="1" lang="en-US" altLang="en-US" b="1" dirty="0" smtClean="0"/>
              <a:t>       Leader 	</a:t>
            </a:r>
            <a:r>
              <a:rPr kumimoji="1" lang="en-US" altLang="x-none" b="1" dirty="0" smtClean="0"/>
              <a:t>:</a:t>
            </a:r>
            <a:r>
              <a:rPr kumimoji="1" lang="ko-KR" altLang="en-US" b="1" dirty="0" smtClean="0"/>
              <a:t> </a:t>
            </a:r>
            <a:r>
              <a:rPr kumimoji="1" lang="en-US" altLang="ko-KR" b="1" dirty="0" smtClean="0"/>
              <a:t>Lim </a:t>
            </a:r>
            <a:r>
              <a:rPr kumimoji="1" lang="en-US" altLang="ko-KR" b="1" dirty="0" err="1" smtClean="0"/>
              <a:t>Daein</a:t>
            </a:r>
            <a:r>
              <a:rPr kumimoji="1" lang="en-US" altLang="ko-KR" b="1" dirty="0" smtClean="0"/>
              <a:t>	(20154300</a:t>
            </a:r>
            <a:r>
              <a:rPr kumimoji="1" lang="en-US" altLang="ko-KR" b="1" dirty="0"/>
              <a:t>)</a:t>
            </a:r>
          </a:p>
          <a:p>
            <a:r>
              <a:rPr kumimoji="1" lang="en-US" altLang="ko-KR" b="1" dirty="0" smtClean="0"/>
              <a:t>       Members	:</a:t>
            </a:r>
            <a:r>
              <a:rPr kumimoji="1" lang="ko-KR" altLang="en-US" b="1" dirty="0" smtClean="0"/>
              <a:t> </a:t>
            </a:r>
            <a:r>
              <a:rPr kumimoji="1" lang="en-US" altLang="ko-KR" b="1" dirty="0" err="1" smtClean="0"/>
              <a:t>Jeong</a:t>
            </a:r>
            <a:r>
              <a:rPr kumimoji="1" lang="en-US" altLang="ko-KR" b="1" dirty="0" smtClean="0"/>
              <a:t> </a:t>
            </a:r>
            <a:r>
              <a:rPr kumimoji="1" lang="en-US" altLang="ko-KR" b="1" dirty="0" err="1" smtClean="0"/>
              <a:t>Haemin</a:t>
            </a:r>
            <a:r>
              <a:rPr kumimoji="1" lang="en-US" altLang="ko-KR" b="1" dirty="0" smtClean="0"/>
              <a:t>	(20144748</a:t>
            </a:r>
            <a:r>
              <a:rPr kumimoji="1" lang="en-US" altLang="ko-KR" b="1" dirty="0"/>
              <a:t>)</a:t>
            </a:r>
          </a:p>
          <a:p>
            <a:r>
              <a:rPr kumimoji="1" lang="ko-KR" altLang="en-US" b="1" dirty="0"/>
              <a:t>       </a:t>
            </a:r>
            <a:r>
              <a:rPr kumimoji="1" lang="en-US" altLang="ko-KR" b="1" dirty="0" smtClean="0"/>
              <a:t>	</a:t>
            </a:r>
            <a:r>
              <a:rPr kumimoji="1" lang="ko-KR" altLang="en-US" b="1" dirty="0" smtClean="0"/>
              <a:t>          </a:t>
            </a:r>
            <a:r>
              <a:rPr kumimoji="1" lang="en-US" altLang="ko-KR" b="1" dirty="0" smtClean="0"/>
              <a:t>	: </a:t>
            </a:r>
            <a:r>
              <a:rPr kumimoji="1" lang="en-US" altLang="ko-KR" b="1" dirty="0" err="1" smtClean="0"/>
              <a:t>Seo</a:t>
            </a:r>
            <a:r>
              <a:rPr kumimoji="1" lang="en-US" altLang="ko-KR" b="1" dirty="0" smtClean="0"/>
              <a:t> </a:t>
            </a:r>
            <a:r>
              <a:rPr kumimoji="1" lang="en-US" altLang="ko-KR" b="1" dirty="0" err="1" smtClean="0"/>
              <a:t>Jeonguk</a:t>
            </a:r>
            <a:r>
              <a:rPr kumimoji="1" lang="en-US" altLang="ko-KR" b="1" dirty="0" smtClean="0"/>
              <a:t>	(20154199</a:t>
            </a:r>
            <a:r>
              <a:rPr kumimoji="1" lang="en-US" altLang="ko-KR" b="1" dirty="0"/>
              <a:t>)</a:t>
            </a:r>
          </a:p>
          <a:p>
            <a:r>
              <a:rPr kumimoji="1" lang="en-US" altLang="ko-KR" b="1" dirty="0" smtClean="0"/>
              <a:t>       		: Park </a:t>
            </a:r>
            <a:r>
              <a:rPr kumimoji="1" lang="en-US" altLang="ko-KR" b="1" dirty="0" err="1" smtClean="0"/>
              <a:t>Jisu</a:t>
            </a:r>
            <a:r>
              <a:rPr kumimoji="1" lang="en-US" altLang="ko-KR" b="1" dirty="0" smtClean="0"/>
              <a:t>	(20154280</a:t>
            </a:r>
            <a:r>
              <a:rPr kumimoji="1" lang="en-US" altLang="ko-KR" b="1" dirty="0"/>
              <a:t>)</a:t>
            </a:r>
            <a:endParaRPr kumimoji="1" lang="x-none" altLang="en-US" b="1" dirty="0"/>
          </a:p>
        </p:txBody>
      </p:sp>
    </p:spTree>
    <p:extLst>
      <p:ext uri="{BB962C8B-B14F-4D97-AF65-F5344CB8AC3E}">
        <p14:creationId xmlns:p14="http://schemas.microsoft.com/office/powerpoint/2010/main" val="3863668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1B2CC22-359A-43BB-8761-8DA07F2D4CDE}"/>
              </a:ext>
            </a:extLst>
          </p:cNvPr>
          <p:cNvSpPr/>
          <p:nvPr/>
        </p:nvSpPr>
        <p:spPr>
          <a:xfrm>
            <a:off x="389020" y="23781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1028700" y="3232422"/>
            <a:ext cx="2690872" cy="338554"/>
          </a:xfrm>
          <a:prstGeom prst="rect">
            <a:avLst/>
          </a:prstGeom>
          <a:noFill/>
        </p:spPr>
        <p:txBody>
          <a:bodyPr wrap="square" rtlCol="0">
            <a:spAutoFit/>
          </a:bodyPr>
          <a:lstStyle/>
          <a:p>
            <a:pPr algn="ctr"/>
            <a:r>
              <a:rPr lang="en-US" altLang="ko-KR" sz="1600" b="1" dirty="0" smtClean="0"/>
              <a:t>Source Code Editor</a:t>
            </a:r>
            <a:endParaRPr lang="en-US" altLang="ko-KR" sz="1600" b="1" dirty="0"/>
          </a:p>
        </p:txBody>
      </p:sp>
      <p:sp>
        <p:nvSpPr>
          <p:cNvPr id="39" name="직사각형 38"/>
          <p:cNvSpPr/>
          <p:nvPr/>
        </p:nvSpPr>
        <p:spPr>
          <a:xfrm>
            <a:off x="1028700" y="2256467"/>
            <a:ext cx="2690871"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To use multiple codes,</a:t>
            </a:r>
          </a:p>
          <a:p>
            <a:pPr algn="ctr"/>
            <a:r>
              <a:rPr lang="en-US" altLang="ko-KR" b="1" dirty="0" smtClean="0">
                <a:solidFill>
                  <a:schemeClr val="tx1"/>
                </a:solidFill>
              </a:rPr>
              <a:t>Such as JS, PY, etc…</a:t>
            </a:r>
          </a:p>
          <a:p>
            <a:pPr algn="ctr"/>
            <a:r>
              <a:rPr lang="en-US" altLang="ko-KR" b="1" dirty="0" smtClean="0">
                <a:solidFill>
                  <a:schemeClr val="tx1"/>
                </a:solidFill>
              </a:rPr>
              <a:t>in one editor</a:t>
            </a:r>
            <a:endParaRPr lang="en-US" altLang="ko-KR" b="1" dirty="0">
              <a:solidFill>
                <a:schemeClr val="tx1"/>
              </a:solidFill>
            </a:endParaRPr>
          </a:p>
        </p:txBody>
      </p:sp>
      <p:sp>
        <p:nvSpPr>
          <p:cNvPr id="40" name="TextBox 39"/>
          <p:cNvSpPr txBox="1"/>
          <p:nvPr/>
        </p:nvSpPr>
        <p:spPr>
          <a:xfrm>
            <a:off x="8420780" y="3228807"/>
            <a:ext cx="2498034" cy="338554"/>
          </a:xfrm>
          <a:prstGeom prst="rect">
            <a:avLst/>
          </a:prstGeom>
          <a:noFill/>
        </p:spPr>
        <p:txBody>
          <a:bodyPr wrap="square" rtlCol="0">
            <a:spAutoFit/>
          </a:bodyPr>
          <a:lstStyle/>
          <a:p>
            <a:pPr algn="ctr"/>
            <a:r>
              <a:rPr lang="en-US" altLang="ko-KR" sz="1600" b="1" dirty="0" smtClean="0"/>
              <a:t>Using and storing data</a:t>
            </a:r>
            <a:endParaRPr lang="en-US" altLang="ko-KR" sz="1600" b="1" dirty="0"/>
          </a:p>
        </p:txBody>
      </p:sp>
      <p:sp>
        <p:nvSpPr>
          <p:cNvPr id="44" name="직사각형 43"/>
          <p:cNvSpPr/>
          <p:nvPr/>
        </p:nvSpPr>
        <p:spPr>
          <a:xfrm>
            <a:off x="8420779" y="2252852"/>
            <a:ext cx="2498035"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To store user data</a:t>
            </a:r>
          </a:p>
          <a:p>
            <a:pPr algn="ctr"/>
            <a:r>
              <a:rPr lang="en-US" altLang="ko-KR" b="1" dirty="0" smtClean="0">
                <a:solidFill>
                  <a:schemeClr val="tx1"/>
                </a:solidFill>
              </a:rPr>
              <a:t>and sensor data</a:t>
            </a:r>
            <a:endParaRPr lang="ko-KR" altLang="en-US" b="1" dirty="0">
              <a:solidFill>
                <a:schemeClr val="tx1"/>
              </a:solidFill>
            </a:endParaRPr>
          </a:p>
        </p:txBody>
      </p:sp>
      <p:sp>
        <p:nvSpPr>
          <p:cNvPr id="49" name="TextBox 48"/>
          <p:cNvSpPr txBox="1"/>
          <p:nvPr/>
        </p:nvSpPr>
        <p:spPr>
          <a:xfrm>
            <a:off x="4689351" y="3232422"/>
            <a:ext cx="2829383" cy="338554"/>
          </a:xfrm>
          <a:prstGeom prst="rect">
            <a:avLst/>
          </a:prstGeom>
          <a:noFill/>
        </p:spPr>
        <p:txBody>
          <a:bodyPr wrap="square" rtlCol="0">
            <a:spAutoFit/>
          </a:bodyPr>
          <a:lstStyle/>
          <a:p>
            <a:pPr algn="ctr"/>
            <a:r>
              <a:rPr lang="en-US" altLang="ko-KR" sz="1600" b="1" dirty="0" smtClean="0"/>
              <a:t>Webserver Platform</a:t>
            </a:r>
            <a:endParaRPr lang="en-US" altLang="ko-KR" sz="1600" b="1" dirty="0"/>
          </a:p>
        </p:txBody>
      </p:sp>
      <p:sp>
        <p:nvSpPr>
          <p:cNvPr id="50" name="직사각형 49"/>
          <p:cNvSpPr/>
          <p:nvPr/>
        </p:nvSpPr>
        <p:spPr>
          <a:xfrm>
            <a:off x="4689351" y="2256467"/>
            <a:ext cx="2829384"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Asynchronous Webserver operation for out intend</a:t>
            </a:r>
            <a:endParaRPr lang="en-US" altLang="ko-KR" b="1" dirty="0">
              <a:solidFill>
                <a:schemeClr val="tx1"/>
              </a:solidFill>
            </a:endParaRPr>
          </a:p>
        </p:txBody>
      </p:sp>
      <p:sp>
        <p:nvSpPr>
          <p:cNvPr id="51" name="타원 50">
            <a:extLst>
              <a:ext uri="{FF2B5EF4-FFF2-40B4-BE49-F238E27FC236}">
                <a16:creationId xmlns:a16="http://schemas.microsoft.com/office/drawing/2014/main" id="{99F124F9-76E2-4FFC-B2E7-3BCDADEBFA02}"/>
              </a:ext>
            </a:extLst>
          </p:cNvPr>
          <p:cNvSpPr/>
          <p:nvPr/>
        </p:nvSpPr>
        <p:spPr>
          <a:xfrm>
            <a:off x="2202399" y="1456890"/>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52" name="타원 51">
            <a:extLst>
              <a:ext uri="{FF2B5EF4-FFF2-40B4-BE49-F238E27FC236}">
                <a16:creationId xmlns:a16="http://schemas.microsoft.com/office/drawing/2014/main" id="{99F124F9-76E2-4FFC-B2E7-3BCDADEBFA02}"/>
              </a:ext>
            </a:extLst>
          </p:cNvPr>
          <p:cNvSpPr/>
          <p:nvPr/>
        </p:nvSpPr>
        <p:spPr>
          <a:xfrm>
            <a:off x="5918064" y="1456890"/>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53" name="타원 52">
            <a:extLst>
              <a:ext uri="{FF2B5EF4-FFF2-40B4-BE49-F238E27FC236}">
                <a16:creationId xmlns:a16="http://schemas.microsoft.com/office/drawing/2014/main" id="{99F124F9-76E2-4FFC-B2E7-3BCDADEBFA02}"/>
              </a:ext>
            </a:extLst>
          </p:cNvPr>
          <p:cNvSpPr/>
          <p:nvPr/>
        </p:nvSpPr>
        <p:spPr>
          <a:xfrm>
            <a:off x="9498060" y="1445670"/>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45" name="TextBox 44"/>
          <p:cNvSpPr txBox="1"/>
          <p:nvPr/>
        </p:nvSpPr>
        <p:spPr>
          <a:xfrm>
            <a:off x="2800350" y="5480562"/>
            <a:ext cx="2713082" cy="584775"/>
          </a:xfrm>
          <a:prstGeom prst="rect">
            <a:avLst/>
          </a:prstGeom>
          <a:noFill/>
        </p:spPr>
        <p:txBody>
          <a:bodyPr wrap="square" rtlCol="0">
            <a:spAutoFit/>
          </a:bodyPr>
          <a:lstStyle/>
          <a:p>
            <a:pPr algn="ctr"/>
            <a:r>
              <a:rPr lang="en-US" altLang="ko-KR" sz="1600" b="1" dirty="0" smtClean="0"/>
              <a:t>Support Platform about</a:t>
            </a:r>
          </a:p>
          <a:p>
            <a:pPr algn="ctr"/>
            <a:r>
              <a:rPr lang="en-US" altLang="ko-KR" sz="1600" b="1" dirty="0" smtClean="0"/>
              <a:t> Webserver Distribution</a:t>
            </a:r>
          </a:p>
        </p:txBody>
      </p:sp>
      <p:sp>
        <p:nvSpPr>
          <p:cNvPr id="46" name="직사각형 45"/>
          <p:cNvSpPr/>
          <p:nvPr/>
        </p:nvSpPr>
        <p:spPr>
          <a:xfrm>
            <a:off x="2800350" y="4504607"/>
            <a:ext cx="2724983"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Use for simple distribution of web servers free of charge</a:t>
            </a:r>
          </a:p>
        </p:txBody>
      </p:sp>
      <p:sp>
        <p:nvSpPr>
          <p:cNvPr id="55" name="타원 54">
            <a:extLst>
              <a:ext uri="{FF2B5EF4-FFF2-40B4-BE49-F238E27FC236}">
                <a16:creationId xmlns:a16="http://schemas.microsoft.com/office/drawing/2014/main" id="{99F124F9-76E2-4FFC-B2E7-3BCDADEBFA02}"/>
              </a:ext>
            </a:extLst>
          </p:cNvPr>
          <p:cNvSpPr/>
          <p:nvPr/>
        </p:nvSpPr>
        <p:spPr>
          <a:xfrm>
            <a:off x="3985155" y="3725676"/>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56" name="TextBox 55"/>
          <p:cNvSpPr txBox="1"/>
          <p:nvPr/>
        </p:nvSpPr>
        <p:spPr>
          <a:xfrm>
            <a:off x="2800350" y="4106579"/>
            <a:ext cx="2724983" cy="369332"/>
          </a:xfrm>
          <a:prstGeom prst="rect">
            <a:avLst/>
          </a:prstGeom>
          <a:noFill/>
        </p:spPr>
        <p:txBody>
          <a:bodyPr wrap="square" rtlCol="0">
            <a:spAutoFit/>
          </a:bodyPr>
          <a:lstStyle/>
          <a:p>
            <a:pPr algn="ctr"/>
            <a:r>
              <a:rPr lang="en-US" altLang="ko-KR" b="1" dirty="0" err="1" smtClean="0"/>
              <a:t>Heroku</a:t>
            </a:r>
            <a:endParaRPr lang="ko-KR" altLang="en-US" b="1" dirty="0"/>
          </a:p>
        </p:txBody>
      </p:sp>
      <p:sp>
        <p:nvSpPr>
          <p:cNvPr id="57" name="TextBox 56"/>
          <p:cNvSpPr txBox="1"/>
          <p:nvPr/>
        </p:nvSpPr>
        <p:spPr>
          <a:xfrm>
            <a:off x="8420779" y="1835560"/>
            <a:ext cx="2498034" cy="369332"/>
          </a:xfrm>
          <a:prstGeom prst="rect">
            <a:avLst/>
          </a:prstGeom>
          <a:noFill/>
        </p:spPr>
        <p:txBody>
          <a:bodyPr wrap="square" rtlCol="0">
            <a:spAutoFit/>
          </a:bodyPr>
          <a:lstStyle/>
          <a:p>
            <a:pPr algn="ctr"/>
            <a:r>
              <a:rPr lang="en-US" altLang="ko-KR" b="1" dirty="0" smtClean="0"/>
              <a:t>MySQL</a:t>
            </a:r>
            <a:endParaRPr lang="ko-KR" altLang="en-US" b="1" dirty="0"/>
          </a:p>
        </p:txBody>
      </p:sp>
      <p:sp>
        <p:nvSpPr>
          <p:cNvPr id="59" name="TextBox 58"/>
          <p:cNvSpPr txBox="1"/>
          <p:nvPr/>
        </p:nvSpPr>
        <p:spPr>
          <a:xfrm>
            <a:off x="4676610" y="1851005"/>
            <a:ext cx="2849176" cy="369332"/>
          </a:xfrm>
          <a:prstGeom prst="rect">
            <a:avLst/>
          </a:prstGeom>
          <a:noFill/>
        </p:spPr>
        <p:txBody>
          <a:bodyPr wrap="square" rtlCol="0">
            <a:spAutoFit/>
          </a:bodyPr>
          <a:lstStyle/>
          <a:p>
            <a:pPr algn="ctr"/>
            <a:r>
              <a:rPr lang="en-US" altLang="ko-KR" b="1" dirty="0" smtClean="0"/>
              <a:t>Node.js</a:t>
            </a:r>
            <a:endParaRPr lang="ko-KR" altLang="en-US" b="1" dirty="0"/>
          </a:p>
        </p:txBody>
      </p:sp>
      <p:sp>
        <p:nvSpPr>
          <p:cNvPr id="60" name="TextBox 59"/>
          <p:cNvSpPr txBox="1"/>
          <p:nvPr/>
        </p:nvSpPr>
        <p:spPr>
          <a:xfrm>
            <a:off x="1028700" y="1853485"/>
            <a:ext cx="2712836" cy="369332"/>
          </a:xfrm>
          <a:prstGeom prst="rect">
            <a:avLst/>
          </a:prstGeom>
          <a:noFill/>
        </p:spPr>
        <p:txBody>
          <a:bodyPr wrap="square" rtlCol="0">
            <a:spAutoFit/>
          </a:bodyPr>
          <a:lstStyle/>
          <a:p>
            <a:pPr algn="ctr"/>
            <a:r>
              <a:rPr lang="en-US" altLang="ko-KR" b="1" dirty="0" err="1" smtClean="0"/>
              <a:t>VSCode</a:t>
            </a:r>
            <a:endParaRPr lang="ko-KR" altLang="en-US" b="1" dirty="0"/>
          </a:p>
        </p:txBody>
      </p:sp>
      <p:cxnSp>
        <p:nvCxnSpPr>
          <p:cNvPr id="62" name="직선 연결선 61"/>
          <p:cNvCxnSpPr/>
          <p:nvPr/>
        </p:nvCxnSpPr>
        <p:spPr>
          <a:xfrm>
            <a:off x="10918813" y="2707013"/>
            <a:ext cx="1273187"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9926764-7BB4-4871-8C70-108B8CC68A5B}"/>
              </a:ext>
            </a:extLst>
          </p:cNvPr>
          <p:cNvSpPr txBox="1"/>
          <p:nvPr/>
        </p:nvSpPr>
        <p:spPr>
          <a:xfrm>
            <a:off x="389020" y="294040"/>
            <a:ext cx="925494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Development Environment</a:t>
            </a:r>
            <a:endParaRPr lang="ko-KR" altLang="en-US" sz="4000" b="1" dirty="0">
              <a:latin typeface="맑은 고딕" panose="020B0503020000020004" pitchFamily="50" charset="-127"/>
              <a:cs typeface="함초롬바탕" panose="02030604000101010101" pitchFamily="18" charset="-127"/>
            </a:endParaRPr>
          </a:p>
        </p:txBody>
      </p:sp>
      <p:cxnSp>
        <p:nvCxnSpPr>
          <p:cNvPr id="9" name="직선 화살표 연결선 8"/>
          <p:cNvCxnSpPr/>
          <p:nvPr/>
        </p:nvCxnSpPr>
        <p:spPr>
          <a:xfrm>
            <a:off x="3699482" y="2703398"/>
            <a:ext cx="96978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50" idx="3"/>
            <a:endCxn id="44" idx="1"/>
          </p:cNvCxnSpPr>
          <p:nvPr/>
        </p:nvCxnSpPr>
        <p:spPr>
          <a:xfrm flipV="1">
            <a:off x="7518735" y="2703398"/>
            <a:ext cx="902044" cy="361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endCxn id="46" idx="1"/>
          </p:cNvCxnSpPr>
          <p:nvPr/>
        </p:nvCxnSpPr>
        <p:spPr>
          <a:xfrm>
            <a:off x="0" y="4955153"/>
            <a:ext cx="280035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p:nvPr/>
        </p:nvCxnSpPr>
        <p:spPr>
          <a:xfrm>
            <a:off x="5513432" y="4948351"/>
            <a:ext cx="11134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26921" y="5473760"/>
            <a:ext cx="2713081" cy="338554"/>
          </a:xfrm>
          <a:prstGeom prst="rect">
            <a:avLst/>
          </a:prstGeom>
          <a:noFill/>
        </p:spPr>
        <p:txBody>
          <a:bodyPr wrap="square" rtlCol="0">
            <a:spAutoFit/>
          </a:bodyPr>
          <a:lstStyle/>
          <a:p>
            <a:pPr algn="ctr"/>
            <a:r>
              <a:rPr lang="en-US" altLang="ko-KR" sz="1600" b="1" dirty="0" err="1" smtClean="0"/>
              <a:t>RaspberryPi</a:t>
            </a:r>
            <a:r>
              <a:rPr lang="en-US" altLang="ko-KR" sz="1600" b="1" dirty="0" smtClean="0"/>
              <a:t> Control</a:t>
            </a:r>
            <a:endParaRPr lang="ko-KR" altLang="en-US" sz="1600" b="1" dirty="0"/>
          </a:p>
        </p:txBody>
      </p:sp>
      <p:sp>
        <p:nvSpPr>
          <p:cNvPr id="48" name="직사각형 47"/>
          <p:cNvSpPr/>
          <p:nvPr/>
        </p:nvSpPr>
        <p:spPr>
          <a:xfrm>
            <a:off x="6626921" y="4497805"/>
            <a:ext cx="2713082"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Used for raspberry pie sensor and machine learning coding</a:t>
            </a:r>
            <a:endParaRPr lang="ko-KR" altLang="en-US" sz="1200" b="1" dirty="0">
              <a:solidFill>
                <a:schemeClr val="tx1"/>
              </a:solidFill>
            </a:endParaRPr>
          </a:p>
        </p:txBody>
      </p:sp>
      <p:sp>
        <p:nvSpPr>
          <p:cNvPr id="54" name="타원 53">
            <a:extLst>
              <a:ext uri="{FF2B5EF4-FFF2-40B4-BE49-F238E27FC236}">
                <a16:creationId xmlns:a16="http://schemas.microsoft.com/office/drawing/2014/main" id="{99F124F9-76E2-4FFC-B2E7-3BCDADEBFA02}"/>
              </a:ext>
            </a:extLst>
          </p:cNvPr>
          <p:cNvSpPr/>
          <p:nvPr/>
        </p:nvSpPr>
        <p:spPr>
          <a:xfrm>
            <a:off x="7811725" y="3725676"/>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5</a:t>
            </a:r>
            <a:endParaRPr lang="ko-KR" altLang="en-US" b="1" dirty="0">
              <a:solidFill>
                <a:schemeClr val="tx1"/>
              </a:solidFill>
            </a:endParaRPr>
          </a:p>
        </p:txBody>
      </p:sp>
      <p:sp>
        <p:nvSpPr>
          <p:cNvPr id="58" name="TextBox 57"/>
          <p:cNvSpPr txBox="1"/>
          <p:nvPr/>
        </p:nvSpPr>
        <p:spPr>
          <a:xfrm>
            <a:off x="6626922" y="4106579"/>
            <a:ext cx="2713080" cy="369332"/>
          </a:xfrm>
          <a:prstGeom prst="rect">
            <a:avLst/>
          </a:prstGeom>
          <a:noFill/>
        </p:spPr>
        <p:txBody>
          <a:bodyPr wrap="square" rtlCol="0">
            <a:spAutoFit/>
          </a:bodyPr>
          <a:lstStyle/>
          <a:p>
            <a:pPr algn="ctr"/>
            <a:r>
              <a:rPr lang="en-US" altLang="ko-KR" b="1" dirty="0" smtClean="0"/>
              <a:t>Python</a:t>
            </a:r>
            <a:endParaRPr lang="ko-KR" altLang="en-US" b="1" dirty="0"/>
          </a:p>
        </p:txBody>
      </p:sp>
    </p:spTree>
    <p:extLst>
      <p:ext uri="{BB962C8B-B14F-4D97-AF65-F5344CB8AC3E}">
        <p14:creationId xmlns:p14="http://schemas.microsoft.com/office/powerpoint/2010/main" val="6213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389020" y="23781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9926764-7BB4-4871-8C70-108B8CC68A5B}"/>
              </a:ext>
            </a:extLst>
          </p:cNvPr>
          <p:cNvSpPr txBox="1"/>
          <p:nvPr/>
        </p:nvSpPr>
        <p:spPr>
          <a:xfrm>
            <a:off x="389020" y="294040"/>
            <a:ext cx="925494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Development Environment</a:t>
            </a:r>
            <a:endParaRPr lang="ko-KR" altLang="en-US" sz="4000" b="1" dirty="0">
              <a:latin typeface="맑은 고딕" panose="020B0503020000020004" pitchFamily="50" charset="-127"/>
              <a:cs typeface="함초롬바탕" panose="02030604000101010101" pitchFamily="18" charset="-127"/>
            </a:endParaRPr>
          </a:p>
        </p:txBody>
      </p:sp>
      <p:graphicFrame>
        <p:nvGraphicFramePr>
          <p:cNvPr id="22" name="표 23">
            <a:extLst>
              <a:ext uri="{FF2B5EF4-FFF2-40B4-BE49-F238E27FC236}">
                <a16:creationId xmlns:a16="http://schemas.microsoft.com/office/drawing/2014/main" id="{E20C881E-A649-41C2-BDF2-212F53F07070}"/>
              </a:ext>
            </a:extLst>
          </p:cNvPr>
          <p:cNvGraphicFramePr>
            <a:graphicFrameLocks noGrp="1" noChangeAspect="1"/>
          </p:cNvGraphicFramePr>
          <p:nvPr>
            <p:extLst>
              <p:ext uri="{D42A27DB-BD31-4B8C-83A1-F6EECF244321}">
                <p14:modId xmlns:p14="http://schemas.microsoft.com/office/powerpoint/2010/main" val="1454666923"/>
              </p:ext>
            </p:extLst>
          </p:nvPr>
        </p:nvGraphicFramePr>
        <p:xfrm>
          <a:off x="423109" y="1058155"/>
          <a:ext cx="11345783" cy="5307686"/>
        </p:xfrm>
        <a:graphic>
          <a:graphicData uri="http://schemas.openxmlformats.org/drawingml/2006/table">
            <a:tbl>
              <a:tblPr firstRow="1" bandRow="1">
                <a:tableStyleId>{5C22544A-7EE6-4342-B048-85BDC9FD1C3A}</a:tableStyleId>
              </a:tblPr>
              <a:tblGrid>
                <a:gridCol w="1637329">
                  <a:extLst>
                    <a:ext uri="{9D8B030D-6E8A-4147-A177-3AD203B41FA5}">
                      <a16:colId xmlns:a16="http://schemas.microsoft.com/office/drawing/2014/main" val="4257127257"/>
                    </a:ext>
                  </a:extLst>
                </a:gridCol>
                <a:gridCol w="1637329">
                  <a:extLst>
                    <a:ext uri="{9D8B030D-6E8A-4147-A177-3AD203B41FA5}">
                      <a16:colId xmlns:a16="http://schemas.microsoft.com/office/drawing/2014/main" val="3637284956"/>
                    </a:ext>
                  </a:extLst>
                </a:gridCol>
                <a:gridCol w="1637329">
                  <a:extLst>
                    <a:ext uri="{9D8B030D-6E8A-4147-A177-3AD203B41FA5}">
                      <a16:colId xmlns:a16="http://schemas.microsoft.com/office/drawing/2014/main" val="887185796"/>
                    </a:ext>
                  </a:extLst>
                </a:gridCol>
                <a:gridCol w="6433796">
                  <a:extLst>
                    <a:ext uri="{9D8B030D-6E8A-4147-A177-3AD203B41FA5}">
                      <a16:colId xmlns:a16="http://schemas.microsoft.com/office/drawing/2014/main" val="649894734"/>
                    </a:ext>
                  </a:extLst>
                </a:gridCol>
              </a:tblGrid>
              <a:tr h="482149">
                <a:tc>
                  <a:txBody>
                    <a:bodyPr/>
                    <a:lstStyle/>
                    <a:p>
                      <a:pPr algn="ctr" latinLnBrk="1"/>
                      <a:r>
                        <a:rPr lang="en-US" altLang="ko-KR" b="1" dirty="0" smtClean="0">
                          <a:solidFill>
                            <a:schemeClr val="tx1"/>
                          </a:solidFill>
                        </a:rPr>
                        <a:t>Install </a:t>
                      </a:r>
                      <a:endParaRPr lang="ko-KR"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Program</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Version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Description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1928998"/>
                  </a:ext>
                </a:extLst>
              </a:tr>
              <a:tr h="482149">
                <a:tc>
                  <a:txBody>
                    <a:bodyPr/>
                    <a:lstStyle/>
                    <a:p>
                      <a:pPr algn="ctr" latinLnBrk="1"/>
                      <a:r>
                        <a:rPr lang="en-US" altLang="ko-KR" smtClean="0">
                          <a:solidFill>
                            <a:schemeClr val="tx1"/>
                          </a:solidFill>
                        </a:rPr>
                        <a:t>1</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VSCode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1.44.2</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smtClean="0">
                          <a:solidFill>
                            <a:schemeClr val="dk1"/>
                          </a:solidFill>
                          <a:effectLst/>
                          <a:latin typeface="+mn-lt"/>
                          <a:ea typeface="+mn-ea"/>
                          <a:cs typeface="+mn-cs"/>
                        </a:rPr>
                        <a:t>When writing HTML files, there are real-time previews, many convenience features, and Java scripts are supported.</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0240325"/>
                  </a:ext>
                </a:extLst>
              </a:tr>
              <a:tr h="482149">
                <a:tc gridSpan="3">
                  <a:txBody>
                    <a:bodyPr/>
                    <a:lstStyle/>
                    <a:p>
                      <a:pPr algn="ctr" latinLnBrk="1"/>
                      <a:r>
                        <a:rPr lang="en-US" altLang="ko-KR" smtClean="0">
                          <a:solidFill>
                            <a:schemeClr val="tx1"/>
                          </a:solidFill>
                          <a:hlinkClick r:id="rId3">
                            <a:extLst>
                              <a:ext uri="{A12FA001-AC4F-418D-AE19-62706E023703}">
                                <ahyp:hlinkClr xmlns="" xmlns:ahyp="http://schemas.microsoft.com/office/drawing/2018/hyperlinkcolor" val="tx"/>
                              </a:ext>
                            </a:extLst>
                          </a:hlinkClick>
                        </a:rPr>
                        <a:t>https://code.visualstudio.com/</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tc>
                <a:tc hMerge="1">
                  <a:txBody>
                    <a:bodyPr/>
                    <a:lstStyle/>
                    <a:p>
                      <a:pPr latinLnBrk="1"/>
                      <a:endParaRPr lang="ko-KR" altLang="en-US" dirty="0"/>
                    </a:p>
                  </a:txBody>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790073"/>
                  </a:ext>
                </a:extLst>
              </a:tr>
              <a:tr h="482149">
                <a:tc>
                  <a:txBody>
                    <a:bodyPr/>
                    <a:lstStyle/>
                    <a:p>
                      <a:pPr algn="ctr" latinLnBrk="1"/>
                      <a:r>
                        <a:rPr lang="en-US" altLang="ko-KR" smtClean="0">
                          <a:solidFill>
                            <a:schemeClr val="tx1"/>
                          </a:solidFill>
                        </a:rPr>
                        <a:t>2</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Node.js</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12.16.2 LST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smtClean="0">
                          <a:solidFill>
                            <a:schemeClr val="dk1"/>
                          </a:solidFill>
                          <a:effectLst/>
                          <a:latin typeface="+mn-lt"/>
                          <a:ea typeface="+mn-ea"/>
                          <a:cs typeface="+mn-cs"/>
                        </a:rPr>
                        <a:t>A web server platform for creating and serving web pages and can open and close servers with a few lines of code.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8304494"/>
                  </a:ext>
                </a:extLst>
              </a:tr>
              <a:tr h="469567">
                <a:tc gridSpan="3">
                  <a:txBody>
                    <a:bodyPr/>
                    <a:lstStyle/>
                    <a:p>
                      <a:pPr algn="ctr" latinLnBrk="1"/>
                      <a:r>
                        <a:rPr lang="en-US" altLang="ko-KR" smtClean="0">
                          <a:solidFill>
                            <a:schemeClr val="tx1"/>
                          </a:solidFill>
                          <a:hlinkClick r:id="rId4">
                            <a:extLst>
                              <a:ext uri="{A12FA001-AC4F-418D-AE19-62706E023703}">
                                <ahyp:hlinkClr xmlns="" xmlns:ahyp="http://schemas.microsoft.com/office/drawing/2018/hyperlinkcolor" val="tx"/>
                              </a:ext>
                            </a:extLst>
                          </a:hlinkClick>
                        </a:rPr>
                        <a:t>https://nodejs.org/ko/</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tc>
                <a:tc hMerge="1">
                  <a:txBody>
                    <a:bodyPr/>
                    <a:lstStyle/>
                    <a:p>
                      <a:pPr latinLnBrk="1"/>
                      <a:endParaRPr lang="ko-KR" altLang="en-US" dirty="0"/>
                    </a:p>
                  </a:txBody>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540497"/>
                  </a:ext>
                </a:extLst>
              </a:tr>
              <a:tr h="482149">
                <a:tc>
                  <a:txBody>
                    <a:bodyPr/>
                    <a:lstStyle/>
                    <a:p>
                      <a:pPr algn="ctr" latinLnBrk="1"/>
                      <a:r>
                        <a:rPr lang="en-US" altLang="ko-KR" smtClean="0">
                          <a:solidFill>
                            <a:schemeClr val="tx1"/>
                          </a:solidFill>
                        </a:rPr>
                        <a:t>3</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MySQL</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8.0</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smtClean="0">
                          <a:solidFill>
                            <a:schemeClr val="dk1"/>
                          </a:solidFill>
                          <a:effectLst/>
                          <a:latin typeface="+mn-lt"/>
                          <a:ea typeface="+mn-ea"/>
                          <a:cs typeface="+mn-cs"/>
                        </a:rPr>
                        <a:t>To</a:t>
                      </a:r>
                      <a:r>
                        <a:rPr lang="en-US" altLang="ko-KR" sz="1800" b="0" i="0" kern="1200" baseline="0" smtClean="0">
                          <a:solidFill>
                            <a:schemeClr val="dk1"/>
                          </a:solidFill>
                          <a:effectLst/>
                          <a:latin typeface="+mn-lt"/>
                          <a:ea typeface="+mn-ea"/>
                          <a:cs typeface="+mn-cs"/>
                        </a:rPr>
                        <a:t> use</a:t>
                      </a:r>
                      <a:r>
                        <a:rPr lang="en-US" altLang="ko-KR" sz="1800" b="0" i="0" kern="1200" smtClean="0">
                          <a:solidFill>
                            <a:schemeClr val="dk1"/>
                          </a:solidFill>
                          <a:effectLst/>
                          <a:latin typeface="+mn-lt"/>
                          <a:ea typeface="+mn-ea"/>
                          <a:cs typeface="+mn-cs"/>
                        </a:rPr>
                        <a:t> the CRUD(Create, read, update, delete) function for the user's information or the user's information.</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7113929"/>
                  </a:ext>
                </a:extLst>
              </a:tr>
              <a:tr h="482149">
                <a:tc gridSpan="3">
                  <a:txBody>
                    <a:bodyPr/>
                    <a:lstStyle/>
                    <a:p>
                      <a:pPr algn="ctr" latinLnBrk="1"/>
                      <a:r>
                        <a:rPr lang="en-US" altLang="ko-KR" smtClean="0">
                          <a:solidFill>
                            <a:schemeClr val="tx1"/>
                          </a:solidFill>
                          <a:hlinkClick r:id="rId5">
                            <a:extLst>
                              <a:ext uri="{A12FA001-AC4F-418D-AE19-62706E023703}">
                                <ahyp:hlinkClr xmlns="" xmlns:ahyp="http://schemas.microsoft.com/office/drawing/2018/hyperlinkcolor" val="tx"/>
                              </a:ext>
                            </a:extLst>
                          </a:hlinkClick>
                        </a:rPr>
                        <a:t>https://www.mysql.com/</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5273094"/>
                  </a:ext>
                </a:extLst>
              </a:tr>
              <a:tr h="482149">
                <a:tc>
                  <a:txBody>
                    <a:bodyPr/>
                    <a:lstStyle/>
                    <a:p>
                      <a:pPr algn="ctr" latinLnBrk="1"/>
                      <a:r>
                        <a:rPr lang="en-US" altLang="ko-KR" smtClean="0">
                          <a:solidFill>
                            <a:schemeClr val="tx1"/>
                          </a:solidFill>
                        </a:rPr>
                        <a:t>4</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HEROKU</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7.39.5</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rPr>
                        <a:t>As a platform that supports web distribution, it is easy to distribute the web and supporting uses Node.js.</a:t>
                      </a:r>
                      <a:endParaRPr lang="ko-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8253461"/>
                  </a:ext>
                </a:extLst>
              </a:tr>
              <a:tr h="482149">
                <a:tc gridSpan="3">
                  <a:txBody>
                    <a:bodyPr/>
                    <a:lstStyle/>
                    <a:p>
                      <a:pPr algn="ctr" latinLnBrk="1"/>
                      <a:r>
                        <a:rPr lang="en-US" altLang="ko-KR" smtClean="0">
                          <a:solidFill>
                            <a:schemeClr val="tx1"/>
                          </a:solidFill>
                          <a:hlinkClick r:id="rId6">
                            <a:extLst>
                              <a:ext uri="{A12FA001-AC4F-418D-AE19-62706E023703}">
                                <ahyp:hlinkClr xmlns="" xmlns:ahyp="http://schemas.microsoft.com/office/drawing/2018/hyperlinkcolor" val="tx"/>
                              </a:ext>
                            </a:extLst>
                          </a:hlinkClick>
                        </a:rPr>
                        <a:t>https://www.heroku.com/</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167777"/>
                  </a:ext>
                </a:extLst>
              </a:tr>
              <a:tr h="498778">
                <a:tc>
                  <a:txBody>
                    <a:bodyPr/>
                    <a:lstStyle/>
                    <a:p>
                      <a:pPr algn="ctr" latinLnBrk="1"/>
                      <a:r>
                        <a:rPr lang="en-US" altLang="ko-KR" smtClean="0">
                          <a:solidFill>
                            <a:schemeClr val="tx1"/>
                          </a:solidFill>
                        </a:rPr>
                        <a:t>5</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Python</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3.6</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dirty="0" smtClean="0">
                          <a:solidFill>
                            <a:schemeClr val="dk1"/>
                          </a:solidFill>
                          <a:effectLst/>
                          <a:latin typeface="+mn-lt"/>
                          <a:ea typeface="+mn-ea"/>
                          <a:cs typeface="+mn-cs"/>
                        </a:rPr>
                        <a:t>Required for temperature and water control via various sensors in raspberry pie</a:t>
                      </a:r>
                      <a:r>
                        <a:rPr lang="en-US" altLang="ko-KR" dirty="0" smtClean="0">
                          <a:solidFill>
                            <a:schemeClr val="tx1"/>
                          </a:solidFill>
                        </a:rPr>
                        <a:t>, also it</a:t>
                      </a:r>
                      <a:r>
                        <a:rPr lang="en-US" altLang="ko-KR" baseline="0" dirty="0" smtClean="0">
                          <a:solidFill>
                            <a:schemeClr val="tx1"/>
                          </a:solidFill>
                        </a:rPr>
                        <a:t> use </a:t>
                      </a:r>
                      <a:r>
                        <a:rPr lang="en-US" altLang="ko-KR" baseline="0" dirty="0" err="1" smtClean="0">
                          <a:solidFill>
                            <a:schemeClr val="tx1"/>
                          </a:solidFill>
                        </a:rPr>
                        <a:t>interprinter</a:t>
                      </a:r>
                      <a:r>
                        <a:rPr lang="en-US" altLang="ko-KR" baseline="0" dirty="0" smtClean="0">
                          <a:solidFill>
                            <a:schemeClr val="tx1"/>
                          </a:solidFill>
                        </a:rPr>
                        <a:t> language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4865039"/>
                  </a:ext>
                </a:extLst>
              </a:tr>
              <a:tr h="482149">
                <a:tc gridSpan="3">
                  <a:txBody>
                    <a:bodyPr/>
                    <a:lstStyle/>
                    <a:p>
                      <a:pPr algn="ctr" latinLnBrk="1"/>
                      <a:r>
                        <a:rPr lang="en-US" altLang="ko-KR" dirty="0" smtClean="0">
                          <a:solidFill>
                            <a:schemeClr val="tx1"/>
                          </a:solidFill>
                          <a:hlinkClick r:id="rId7">
                            <a:extLst>
                              <a:ext uri="{A12FA001-AC4F-418D-AE19-62706E023703}">
                                <ahyp:hlinkClr xmlns="" xmlns:ahyp="http://schemas.microsoft.com/office/drawing/2018/hyperlinkcolor" val="tx"/>
                              </a:ext>
                            </a:extLst>
                          </a:hlinkClick>
                        </a:rPr>
                        <a:t>https://www.python.org/</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4487741"/>
                  </a:ext>
                </a:extLst>
              </a:tr>
            </a:tbl>
          </a:graphicData>
        </a:graphic>
      </p:graphicFrame>
    </p:spTree>
    <p:extLst>
      <p:ext uri="{BB962C8B-B14F-4D97-AF65-F5344CB8AC3E}">
        <p14:creationId xmlns:p14="http://schemas.microsoft.com/office/powerpoint/2010/main" val="2989501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22" y="523116"/>
            <a:ext cx="7472735"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System </a:t>
            </a:r>
            <a:r>
              <a:rPr lang="en-US" altLang="ko-KR" sz="4000" b="1" dirty="0"/>
              <a:t>Architecture</a:t>
            </a:r>
            <a:endParaRPr lang="ko-KR" altLang="en-US" sz="4000" b="1" dirty="0">
              <a:latin typeface="맑은 고딕" panose="020B0503020000020004" pitchFamily="50" charset="-127"/>
              <a:cs typeface="함초롬바탕" panose="02030604000101010101" pitchFamily="18" charset="-127"/>
            </a:endParaRPr>
          </a:p>
        </p:txBody>
      </p:sp>
      <p:sp>
        <p:nvSpPr>
          <p:cNvPr id="4" name="AutoShape 4" descr="아두이노icon에 대한 이미지 검색결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6" descr="아두이노icon에 대한 이미지 검색결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그림 9"/>
          <p:cNvPicPr>
            <a:picLocks noChangeAspect="1"/>
          </p:cNvPicPr>
          <p:nvPr/>
        </p:nvPicPr>
        <p:blipFill>
          <a:blip r:embed="rId3"/>
          <a:stretch>
            <a:fillRect/>
          </a:stretch>
        </p:blipFill>
        <p:spPr>
          <a:xfrm>
            <a:off x="385100" y="1435770"/>
            <a:ext cx="11468100" cy="5162550"/>
          </a:xfrm>
          <a:prstGeom prst="rect">
            <a:avLst/>
          </a:prstGeom>
        </p:spPr>
      </p:pic>
      <p:sp>
        <p:nvSpPr>
          <p:cNvPr id="12" name="TextBox 11"/>
          <p:cNvSpPr txBox="1"/>
          <p:nvPr/>
        </p:nvSpPr>
        <p:spPr>
          <a:xfrm>
            <a:off x="6160535" y="2839246"/>
            <a:ext cx="683200" cy="246221"/>
          </a:xfrm>
          <a:prstGeom prst="rect">
            <a:avLst/>
          </a:prstGeom>
          <a:noFill/>
        </p:spPr>
        <p:txBody>
          <a:bodyPr wrap="none" rtlCol="0">
            <a:spAutoFit/>
          </a:bodyPr>
          <a:lstStyle/>
          <a:p>
            <a:r>
              <a:rPr lang="en-US" altLang="ko-KR" sz="1000" b="1" dirty="0" smtClean="0">
                <a:latin typeface="+mn-ea"/>
              </a:rPr>
              <a:t>Register</a:t>
            </a:r>
            <a:endParaRPr lang="ko-KR" altLang="en-US" sz="1000" b="1" dirty="0">
              <a:latin typeface="+mn-ea"/>
            </a:endParaRPr>
          </a:p>
        </p:txBody>
      </p:sp>
      <p:sp>
        <p:nvSpPr>
          <p:cNvPr id="15" name="TextBox 14"/>
          <p:cNvSpPr txBox="1"/>
          <p:nvPr/>
        </p:nvSpPr>
        <p:spPr>
          <a:xfrm>
            <a:off x="6963010" y="2839246"/>
            <a:ext cx="974947" cy="246221"/>
          </a:xfrm>
          <a:prstGeom prst="rect">
            <a:avLst/>
          </a:prstGeom>
          <a:noFill/>
        </p:spPr>
        <p:txBody>
          <a:bodyPr wrap="none" rtlCol="0">
            <a:spAutoFit/>
          </a:bodyPr>
          <a:lstStyle/>
          <a:p>
            <a:r>
              <a:rPr lang="en-US" altLang="ko-KR" sz="1000" b="1" dirty="0" err="1" smtClean="0">
                <a:latin typeface="+mn-ea"/>
              </a:rPr>
              <a:t>Proflie</a:t>
            </a:r>
            <a:r>
              <a:rPr lang="en-US" altLang="ko-KR" sz="1000" b="1" dirty="0" smtClean="0">
                <a:latin typeface="+mn-ea"/>
              </a:rPr>
              <a:t> select</a:t>
            </a:r>
            <a:endParaRPr lang="ko-KR" altLang="en-US" sz="1000" b="1" dirty="0">
              <a:latin typeface="+mn-ea"/>
            </a:endParaRPr>
          </a:p>
        </p:txBody>
      </p:sp>
      <p:sp>
        <p:nvSpPr>
          <p:cNvPr id="16" name="TextBox 15"/>
          <p:cNvSpPr txBox="1"/>
          <p:nvPr/>
        </p:nvSpPr>
        <p:spPr>
          <a:xfrm>
            <a:off x="7938962" y="2839246"/>
            <a:ext cx="931665" cy="246221"/>
          </a:xfrm>
          <a:prstGeom prst="rect">
            <a:avLst/>
          </a:prstGeom>
          <a:noFill/>
        </p:spPr>
        <p:txBody>
          <a:bodyPr wrap="none" rtlCol="0">
            <a:spAutoFit/>
          </a:bodyPr>
          <a:lstStyle/>
          <a:p>
            <a:r>
              <a:rPr lang="en-US" altLang="ko-KR" sz="1000" b="1" dirty="0" smtClean="0">
                <a:latin typeface="+mn-ea"/>
              </a:rPr>
              <a:t>Mode select</a:t>
            </a:r>
            <a:endParaRPr lang="ko-KR" altLang="en-US" sz="1000" b="1" dirty="0">
              <a:latin typeface="+mn-ea"/>
            </a:endParaRPr>
          </a:p>
        </p:txBody>
      </p:sp>
      <p:sp>
        <p:nvSpPr>
          <p:cNvPr id="17" name="TextBox 16"/>
          <p:cNvSpPr txBox="1"/>
          <p:nvPr/>
        </p:nvSpPr>
        <p:spPr>
          <a:xfrm>
            <a:off x="6036606" y="3155549"/>
            <a:ext cx="933269" cy="246221"/>
          </a:xfrm>
          <a:prstGeom prst="rect">
            <a:avLst/>
          </a:prstGeom>
          <a:noFill/>
        </p:spPr>
        <p:txBody>
          <a:bodyPr wrap="none" rtlCol="0">
            <a:spAutoFit/>
          </a:bodyPr>
          <a:lstStyle/>
          <a:p>
            <a:r>
              <a:rPr lang="en-US" altLang="ko-KR" sz="1000" b="1" dirty="0" smtClean="0">
                <a:latin typeface="+mn-ea"/>
              </a:rPr>
              <a:t>Own setting</a:t>
            </a:r>
            <a:endParaRPr lang="ko-KR" altLang="en-US" sz="1000" b="1" dirty="0">
              <a:latin typeface="+mn-ea"/>
            </a:endParaRPr>
          </a:p>
        </p:txBody>
      </p:sp>
      <p:sp>
        <p:nvSpPr>
          <p:cNvPr id="18" name="TextBox 17"/>
          <p:cNvSpPr txBox="1"/>
          <p:nvPr/>
        </p:nvSpPr>
        <p:spPr>
          <a:xfrm>
            <a:off x="6991145" y="3155549"/>
            <a:ext cx="947695" cy="246221"/>
          </a:xfrm>
          <a:prstGeom prst="rect">
            <a:avLst/>
          </a:prstGeom>
          <a:noFill/>
        </p:spPr>
        <p:txBody>
          <a:bodyPr wrap="none" rtlCol="0">
            <a:spAutoFit/>
          </a:bodyPr>
          <a:lstStyle/>
          <a:p>
            <a:r>
              <a:rPr lang="en-US" altLang="ko-KR" sz="1000" b="1" dirty="0" smtClean="0">
                <a:latin typeface="+mn-ea"/>
              </a:rPr>
              <a:t>Recommend</a:t>
            </a:r>
            <a:endParaRPr lang="ko-KR" altLang="en-US" sz="1000" b="1" dirty="0">
              <a:latin typeface="+mn-ea"/>
            </a:endParaRPr>
          </a:p>
        </p:txBody>
      </p:sp>
      <p:sp>
        <p:nvSpPr>
          <p:cNvPr id="19" name="TextBox 18"/>
          <p:cNvSpPr txBox="1"/>
          <p:nvPr/>
        </p:nvSpPr>
        <p:spPr>
          <a:xfrm>
            <a:off x="7945016" y="3155549"/>
            <a:ext cx="976549" cy="246221"/>
          </a:xfrm>
          <a:prstGeom prst="rect">
            <a:avLst/>
          </a:prstGeom>
          <a:noFill/>
        </p:spPr>
        <p:txBody>
          <a:bodyPr wrap="none" rtlCol="0">
            <a:spAutoFit/>
          </a:bodyPr>
          <a:lstStyle/>
          <a:p>
            <a:r>
              <a:rPr lang="en-US" altLang="ko-KR" sz="1000" b="1" dirty="0" smtClean="0">
                <a:latin typeface="+mn-ea"/>
              </a:rPr>
              <a:t>Online mode</a:t>
            </a:r>
            <a:endParaRPr lang="ko-KR" altLang="en-US" sz="1000" b="1" dirty="0">
              <a:latin typeface="+mn-ea"/>
            </a:endParaRPr>
          </a:p>
        </p:txBody>
      </p:sp>
      <p:sp>
        <p:nvSpPr>
          <p:cNvPr id="2" name="직사각형 1"/>
          <p:cNvSpPr/>
          <p:nvPr/>
        </p:nvSpPr>
        <p:spPr>
          <a:xfrm>
            <a:off x="3971701" y="2398013"/>
            <a:ext cx="1840456" cy="23340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solidFill>
                  <a:schemeClr val="tx1"/>
                </a:solidFill>
              </a:rPr>
              <a:t>JavaScript</a:t>
            </a:r>
            <a:endParaRPr lang="ko-KR" altLang="en-US" sz="1100" b="1" dirty="0">
              <a:solidFill>
                <a:schemeClr val="tx1"/>
              </a:solidFill>
            </a:endParaRPr>
          </a:p>
        </p:txBody>
      </p:sp>
      <p:sp>
        <p:nvSpPr>
          <p:cNvPr id="14" name="직사각형 13"/>
          <p:cNvSpPr/>
          <p:nvPr/>
        </p:nvSpPr>
        <p:spPr>
          <a:xfrm>
            <a:off x="5336597" y="5172598"/>
            <a:ext cx="978684" cy="63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Temperature</a:t>
            </a:r>
          </a:p>
          <a:p>
            <a:pPr algn="ctr"/>
            <a:r>
              <a:rPr lang="en-US" altLang="ko-KR" sz="1100" b="1" dirty="0" smtClean="0">
                <a:solidFill>
                  <a:schemeClr val="tx1"/>
                </a:solidFill>
              </a:rPr>
              <a:t>Water level</a:t>
            </a:r>
          </a:p>
          <a:p>
            <a:r>
              <a:rPr lang="en-US" altLang="ko-KR" sz="1100" b="1" dirty="0" smtClean="0">
                <a:solidFill>
                  <a:schemeClr val="tx1"/>
                </a:solidFill>
              </a:rPr>
              <a:t>Etc…</a:t>
            </a:r>
            <a:endParaRPr lang="ko-KR" altLang="en-US" sz="1100" b="1" dirty="0">
              <a:solidFill>
                <a:schemeClr val="tx1"/>
              </a:solidFill>
            </a:endParaRPr>
          </a:p>
        </p:txBody>
      </p:sp>
      <p:sp>
        <p:nvSpPr>
          <p:cNvPr id="20" name="직사각형 19"/>
          <p:cNvSpPr/>
          <p:nvPr/>
        </p:nvSpPr>
        <p:spPr>
          <a:xfrm>
            <a:off x="824124" y="4874149"/>
            <a:ext cx="1218599" cy="10595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Survey Data</a:t>
            </a:r>
          </a:p>
          <a:p>
            <a:pPr algn="ctr"/>
            <a:endParaRPr lang="en-US" altLang="ko-KR" sz="1000" b="1" dirty="0" smtClean="0">
              <a:solidFill>
                <a:schemeClr val="tx1"/>
              </a:solidFill>
            </a:endParaRPr>
          </a:p>
          <a:p>
            <a:pPr algn="ctr"/>
            <a:r>
              <a:rPr lang="en-US" altLang="ko-KR" sz="1000" b="1" dirty="0" smtClean="0">
                <a:solidFill>
                  <a:schemeClr val="tx1"/>
                </a:solidFill>
              </a:rPr>
              <a:t>Unstructured data </a:t>
            </a:r>
          </a:p>
          <a:p>
            <a:pPr algn="ctr"/>
            <a:r>
              <a:rPr lang="en-US" altLang="ko-KR" sz="1000" b="1" dirty="0" smtClean="0">
                <a:solidFill>
                  <a:schemeClr val="tx1"/>
                </a:solidFill>
              </a:rPr>
              <a:t>-&gt;</a:t>
            </a:r>
          </a:p>
          <a:p>
            <a:pPr algn="ctr"/>
            <a:r>
              <a:rPr lang="en-US" altLang="ko-KR" sz="1000" b="1" dirty="0" smtClean="0">
                <a:solidFill>
                  <a:schemeClr val="tx1"/>
                </a:solidFill>
              </a:rPr>
              <a:t>Structured data</a:t>
            </a:r>
            <a:endParaRPr lang="ko-KR" altLang="en-US" sz="1100" b="1" dirty="0">
              <a:solidFill>
                <a:schemeClr val="tx1"/>
              </a:solidFill>
            </a:endParaRPr>
          </a:p>
        </p:txBody>
      </p:sp>
      <p:sp>
        <p:nvSpPr>
          <p:cNvPr id="21" name="직사각형 20"/>
          <p:cNvSpPr/>
          <p:nvPr/>
        </p:nvSpPr>
        <p:spPr>
          <a:xfrm>
            <a:off x="6413957" y="5308784"/>
            <a:ext cx="1243321" cy="2368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Machine learning</a:t>
            </a:r>
            <a:endParaRPr lang="ko-KR" altLang="en-US" sz="1100" b="1" dirty="0">
              <a:solidFill>
                <a:schemeClr val="tx1"/>
              </a:solidFill>
            </a:endParaRPr>
          </a:p>
        </p:txBody>
      </p:sp>
      <p:sp>
        <p:nvSpPr>
          <p:cNvPr id="22" name="직사각형 21"/>
          <p:cNvSpPr/>
          <p:nvPr/>
        </p:nvSpPr>
        <p:spPr>
          <a:xfrm>
            <a:off x="5336597" y="4953093"/>
            <a:ext cx="978684" cy="2128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sensor</a:t>
            </a:r>
            <a:endParaRPr lang="ko-KR" altLang="en-US" sz="1100" b="1" dirty="0">
              <a:solidFill>
                <a:schemeClr val="tx1"/>
              </a:solidFill>
            </a:endParaRPr>
          </a:p>
        </p:txBody>
      </p:sp>
      <p:sp>
        <p:nvSpPr>
          <p:cNvPr id="23" name="직사각형 22"/>
          <p:cNvSpPr/>
          <p:nvPr/>
        </p:nvSpPr>
        <p:spPr>
          <a:xfrm>
            <a:off x="9233475" y="4950212"/>
            <a:ext cx="939213" cy="20423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Mode</a:t>
            </a:r>
            <a:endParaRPr lang="ko-KR" altLang="en-US" sz="1100" b="1" dirty="0">
              <a:solidFill>
                <a:schemeClr val="tx1"/>
              </a:solidFill>
            </a:endParaRPr>
          </a:p>
        </p:txBody>
      </p:sp>
      <p:sp>
        <p:nvSpPr>
          <p:cNvPr id="24" name="직사각형 23"/>
          <p:cNvSpPr/>
          <p:nvPr/>
        </p:nvSpPr>
        <p:spPr>
          <a:xfrm>
            <a:off x="10385658" y="4950100"/>
            <a:ext cx="939213" cy="20423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Setting</a:t>
            </a:r>
            <a:endParaRPr lang="ko-KR" altLang="en-US" sz="1100" b="1" dirty="0">
              <a:solidFill>
                <a:schemeClr val="tx1"/>
              </a:solidFill>
            </a:endParaRPr>
          </a:p>
        </p:txBody>
      </p:sp>
      <p:sp>
        <p:nvSpPr>
          <p:cNvPr id="25" name="직사각형 24"/>
          <p:cNvSpPr/>
          <p:nvPr/>
        </p:nvSpPr>
        <p:spPr>
          <a:xfrm>
            <a:off x="9233475" y="5161023"/>
            <a:ext cx="939213" cy="63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b="1" dirty="0" smtClean="0">
                <a:solidFill>
                  <a:schemeClr val="tx1"/>
                </a:solidFill>
              </a:rPr>
              <a:t>Recommend</a:t>
            </a:r>
          </a:p>
          <a:p>
            <a:r>
              <a:rPr lang="en-US" altLang="ko-KR" sz="1000" b="1" dirty="0" smtClean="0">
                <a:solidFill>
                  <a:schemeClr val="tx1"/>
                </a:solidFill>
              </a:rPr>
              <a:t>Own</a:t>
            </a:r>
          </a:p>
          <a:p>
            <a:r>
              <a:rPr lang="en-US" altLang="ko-KR" sz="1000" b="1" dirty="0" smtClean="0">
                <a:solidFill>
                  <a:schemeClr val="tx1"/>
                </a:solidFill>
              </a:rPr>
              <a:t>Online</a:t>
            </a:r>
            <a:endParaRPr lang="ko-KR" altLang="en-US" sz="1100" b="1" dirty="0">
              <a:solidFill>
                <a:schemeClr val="tx1"/>
              </a:solidFill>
            </a:endParaRPr>
          </a:p>
        </p:txBody>
      </p:sp>
      <p:sp>
        <p:nvSpPr>
          <p:cNvPr id="26" name="직사각형 25"/>
          <p:cNvSpPr/>
          <p:nvPr/>
        </p:nvSpPr>
        <p:spPr>
          <a:xfrm>
            <a:off x="10385658" y="5154333"/>
            <a:ext cx="939213" cy="64283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b="1" dirty="0" err="1" smtClean="0">
                <a:solidFill>
                  <a:schemeClr val="tx1"/>
                </a:solidFill>
              </a:rPr>
              <a:t>waterlevel</a:t>
            </a:r>
            <a:endParaRPr lang="en-US" altLang="ko-KR" sz="1000" b="1" dirty="0" smtClean="0">
              <a:solidFill>
                <a:schemeClr val="tx1"/>
              </a:solidFill>
            </a:endParaRPr>
          </a:p>
          <a:p>
            <a:r>
              <a:rPr lang="en-US" altLang="ko-KR" sz="1000" b="1" dirty="0" smtClean="0">
                <a:solidFill>
                  <a:schemeClr val="tx1"/>
                </a:solidFill>
              </a:rPr>
              <a:t>temperature</a:t>
            </a:r>
          </a:p>
          <a:p>
            <a:r>
              <a:rPr lang="en-US" altLang="ko-KR" sz="1000" b="1" dirty="0" err="1" smtClean="0">
                <a:solidFill>
                  <a:schemeClr val="tx1"/>
                </a:solidFill>
              </a:rPr>
              <a:t>bathbomb</a:t>
            </a:r>
            <a:endParaRPr lang="ko-KR" altLang="en-US" sz="1100" b="1" dirty="0">
              <a:solidFill>
                <a:schemeClr val="tx1"/>
              </a:solidFill>
            </a:endParaRPr>
          </a:p>
        </p:txBody>
      </p:sp>
    </p:spTree>
    <p:extLst>
      <p:ext uri="{BB962C8B-B14F-4D97-AF65-F5344CB8AC3E}">
        <p14:creationId xmlns:p14="http://schemas.microsoft.com/office/powerpoint/2010/main" val="3231223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C2E80FA-5D49-4E17-925B-617AEB1393C6}"/>
              </a:ext>
            </a:extLst>
          </p:cNvPr>
          <p:cNvSpPr/>
          <p:nvPr/>
        </p:nvSpPr>
        <p:spPr>
          <a:xfrm>
            <a:off x="1116993" y="1242075"/>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393604" y="1242076"/>
            <a:ext cx="10205135"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I-Tub Data of using</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4" name="TextBox 3">
            <a:extLst>
              <a:ext uri="{FF2B5EF4-FFF2-40B4-BE49-F238E27FC236}">
                <a16:creationId xmlns:a16="http://schemas.microsoft.com/office/drawing/2014/main" id="{38FA9A9F-94F2-41E0-8243-A2BA3040BBDE}"/>
              </a:ext>
            </a:extLst>
          </p:cNvPr>
          <p:cNvSpPr txBox="1"/>
          <p:nvPr/>
        </p:nvSpPr>
        <p:spPr>
          <a:xfrm>
            <a:off x="2479379" y="2350072"/>
            <a:ext cx="7610587" cy="2862322"/>
          </a:xfrm>
          <a:prstGeom prst="rect">
            <a:avLst/>
          </a:prstGeom>
          <a:noFill/>
        </p:spPr>
        <p:txBody>
          <a:bodyPr wrap="square" rtlCol="0">
            <a:spAutoFit/>
          </a:bodyPr>
          <a:lstStyle/>
          <a:p>
            <a:pPr marL="342900" indent="-342900">
              <a:lnSpc>
                <a:spcPct val="150000"/>
              </a:lnSpc>
              <a:buAutoNum type="arabicPeriod"/>
            </a:pPr>
            <a:r>
              <a:rPr lang="ko-KR" altLang="en-US" sz="3000" b="1" dirty="0"/>
              <a:t> </a:t>
            </a:r>
            <a:r>
              <a:rPr lang="en-US" altLang="ko-KR" sz="3000" b="1" dirty="0" smtClean="0"/>
              <a:t>I-Tub Data Collecting way</a:t>
            </a:r>
            <a:endParaRPr lang="en-US" altLang="ko-KR" sz="3000" b="1" dirty="0"/>
          </a:p>
          <a:p>
            <a:pPr marL="342900" indent="-342900">
              <a:lnSpc>
                <a:spcPct val="150000"/>
              </a:lnSpc>
              <a:buAutoNum type="arabicPeriod"/>
            </a:pPr>
            <a:r>
              <a:rPr lang="en-US" altLang="ko-KR" sz="3000" b="1" dirty="0"/>
              <a:t> I-Tub </a:t>
            </a:r>
            <a:r>
              <a:rPr lang="en-US" altLang="ko-KR" sz="3000" b="1" dirty="0" smtClean="0"/>
              <a:t>Data preprocessing and analysis</a:t>
            </a:r>
          </a:p>
          <a:p>
            <a:pPr marL="342900" indent="-342900">
              <a:lnSpc>
                <a:spcPct val="150000"/>
              </a:lnSpc>
              <a:buAutoNum type="arabicPeriod"/>
            </a:pPr>
            <a:r>
              <a:rPr lang="en-US" altLang="ko-KR" sz="3000" b="1" dirty="0"/>
              <a:t> </a:t>
            </a:r>
            <a:r>
              <a:rPr lang="en-US" altLang="ko-KR" sz="3000" b="1" dirty="0" smtClean="0"/>
              <a:t>I-Tub Data Learning Model</a:t>
            </a:r>
          </a:p>
          <a:p>
            <a:pPr>
              <a:lnSpc>
                <a:spcPct val="150000"/>
              </a:lnSpc>
            </a:pPr>
            <a:r>
              <a:rPr lang="en-US" altLang="ko-KR" sz="3000" b="1" dirty="0" smtClean="0"/>
              <a:t> 		     Comparing and Selecting</a:t>
            </a:r>
            <a:endParaRPr lang="ko-KR" altLang="en-US" sz="3000" b="1" dirty="0"/>
          </a:p>
        </p:txBody>
      </p:sp>
    </p:spTree>
    <p:extLst>
      <p:ext uri="{BB962C8B-B14F-4D97-AF65-F5344CB8AC3E}">
        <p14:creationId xmlns:p14="http://schemas.microsoft.com/office/powerpoint/2010/main" val="31101581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30672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20" y="317708"/>
            <a:ext cx="759992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Collecting way</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5" name="표 7">
            <a:extLst>
              <a:ext uri="{FF2B5EF4-FFF2-40B4-BE49-F238E27FC236}">
                <a16:creationId xmlns:a16="http://schemas.microsoft.com/office/drawing/2014/main" id="{F7BF730C-71E5-439E-91D4-C0ADF57490F6}"/>
              </a:ext>
            </a:extLst>
          </p:cNvPr>
          <p:cNvGraphicFramePr>
            <a:graphicFrameLocks noGrp="1"/>
          </p:cNvGraphicFramePr>
          <p:nvPr>
            <p:extLst>
              <p:ext uri="{D42A27DB-BD31-4B8C-83A1-F6EECF244321}">
                <p14:modId xmlns:p14="http://schemas.microsoft.com/office/powerpoint/2010/main" val="4074782729"/>
              </p:ext>
            </p:extLst>
          </p:nvPr>
        </p:nvGraphicFramePr>
        <p:xfrm>
          <a:off x="624840" y="2022885"/>
          <a:ext cx="11173366" cy="4493725"/>
        </p:xfrm>
        <a:graphic>
          <a:graphicData uri="http://schemas.openxmlformats.org/drawingml/2006/table">
            <a:tbl>
              <a:tblPr firstRow="1" bandRow="1">
                <a:tableStyleId>{5C22544A-7EE6-4342-B048-85BDC9FD1C3A}</a:tableStyleId>
              </a:tblPr>
              <a:tblGrid>
                <a:gridCol w="3069209">
                  <a:extLst>
                    <a:ext uri="{9D8B030D-6E8A-4147-A177-3AD203B41FA5}">
                      <a16:colId xmlns:a16="http://schemas.microsoft.com/office/drawing/2014/main" val="2289281271"/>
                    </a:ext>
                  </a:extLst>
                </a:gridCol>
                <a:gridCol w="8104157">
                  <a:extLst>
                    <a:ext uri="{9D8B030D-6E8A-4147-A177-3AD203B41FA5}">
                      <a16:colId xmlns:a16="http://schemas.microsoft.com/office/drawing/2014/main" val="699324120"/>
                    </a:ext>
                  </a:extLst>
                </a:gridCol>
              </a:tblGrid>
              <a:tr h="514697">
                <a:tc>
                  <a:txBody>
                    <a:bodyPr/>
                    <a:lstStyle/>
                    <a:p>
                      <a:pPr algn="ctr" latinLnBrk="1"/>
                      <a:r>
                        <a:rPr lang="en-US" altLang="ko-KR" dirty="0" smtClean="0">
                          <a:solidFill>
                            <a:schemeClr val="tx1"/>
                          </a:solidFill>
                        </a:rPr>
                        <a:t>Question</a:t>
                      </a:r>
                      <a:r>
                        <a:rPr lang="ko-KR" altLang="en-US" dirty="0" smtClean="0">
                          <a:solidFill>
                            <a:schemeClr val="tx1"/>
                          </a:solidFill>
                        </a:rPr>
                        <a:t> </a:t>
                      </a:r>
                      <a:r>
                        <a:rPr lang="en-US" altLang="ko-KR" dirty="0" smtClean="0">
                          <a:solidFill>
                            <a:schemeClr val="tx1"/>
                          </a:solidFill>
                        </a:rPr>
                        <a:t>&lt;Total 7 items&gt;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Answer</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813328272"/>
                  </a:ext>
                </a:extLst>
              </a:tr>
              <a:tr h="514697">
                <a:tc>
                  <a:txBody>
                    <a:bodyPr/>
                    <a:lstStyle/>
                    <a:p>
                      <a:pPr algn="ctr" latinLnBrk="1"/>
                      <a:r>
                        <a:rPr lang="en-US" altLang="ko-KR" dirty="0" smtClean="0">
                          <a:solidFill>
                            <a:schemeClr val="tx1"/>
                          </a:solidFill>
                        </a:rPr>
                        <a:t>What is</a:t>
                      </a:r>
                      <a:r>
                        <a:rPr lang="en-US" altLang="ko-KR" baseline="0" dirty="0" smtClean="0">
                          <a:solidFill>
                            <a:schemeClr val="tx1"/>
                          </a:solidFill>
                        </a:rPr>
                        <a:t> your gender</a:t>
                      </a:r>
                      <a:r>
                        <a:rPr lang="en-US" altLang="ko-KR" dirty="0" smtClean="0">
                          <a:solidFill>
                            <a:schemeClr val="tx1"/>
                          </a:solidFill>
                        </a:rPr>
                        <a: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Male/female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6177984"/>
                  </a:ext>
                </a:extLst>
              </a:tr>
              <a:tr h="514697">
                <a:tc>
                  <a:txBody>
                    <a:bodyPr/>
                    <a:lstStyle/>
                    <a:p>
                      <a:pPr algn="ctr" latinLnBrk="1"/>
                      <a:r>
                        <a:rPr lang="en-US" altLang="ko-KR" dirty="0" smtClean="0">
                          <a:solidFill>
                            <a:schemeClr val="tx1"/>
                          </a:solidFill>
                        </a:rPr>
                        <a:t>What is your age?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a:t>
                      </a:r>
                      <a:r>
                        <a:rPr lang="en-US" altLang="ko-KR" baseline="0" dirty="0" smtClean="0">
                          <a:solidFill>
                            <a:schemeClr val="tx1"/>
                          </a:solidFill>
                        </a:rPr>
                        <a:t> age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4680341"/>
                  </a:ext>
                </a:extLst>
              </a:tr>
              <a:tr h="51469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smtClean="0">
                          <a:solidFill>
                            <a:schemeClr val="tx1"/>
                          </a:solidFill>
                        </a:rPr>
                        <a:t>What</a:t>
                      </a:r>
                      <a:r>
                        <a:rPr lang="en-US" altLang="ko-KR" baseline="0" dirty="0" smtClean="0">
                          <a:solidFill>
                            <a:schemeClr val="tx1"/>
                          </a:solidFill>
                        </a:rPr>
                        <a:t> is your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aseline="0" dirty="0" smtClean="0">
                          <a:solidFill>
                            <a:schemeClr val="tx1"/>
                          </a:solidFill>
                        </a:rPr>
                        <a:t>p</a:t>
                      </a:r>
                      <a:r>
                        <a:rPr lang="en-US" altLang="ko-KR" dirty="0" smtClean="0">
                          <a:solidFill>
                            <a:schemeClr val="tx1"/>
                          </a:solidFill>
                        </a:rPr>
                        <a:t>referred temperature?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a:t>
                      </a:r>
                      <a:r>
                        <a:rPr lang="en-US" altLang="ko-KR" baseline="0" dirty="0" smtClean="0">
                          <a:solidFill>
                            <a:schemeClr val="tx1"/>
                          </a:solidFill>
                        </a:rPr>
                        <a:t> temperature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6676868"/>
                  </a:ext>
                </a:extLst>
              </a:tr>
              <a:tr h="514697">
                <a:tc>
                  <a:txBody>
                    <a:bodyPr/>
                    <a:lstStyle/>
                    <a:p>
                      <a:pPr algn="ctr" latinLnBrk="1"/>
                      <a:r>
                        <a:rPr lang="en-US" altLang="ko-KR" dirty="0" smtClean="0">
                          <a:solidFill>
                            <a:schemeClr val="tx1"/>
                          </a:solidFill>
                        </a:rPr>
                        <a:t>What</a:t>
                      </a:r>
                      <a:r>
                        <a:rPr lang="en-US" altLang="ko-KR" baseline="0" dirty="0" smtClean="0">
                          <a:solidFill>
                            <a:schemeClr val="tx1"/>
                          </a:solidFill>
                        </a:rPr>
                        <a:t>`s the </a:t>
                      </a:r>
                    </a:p>
                    <a:p>
                      <a:pPr algn="ctr" latinLnBrk="1"/>
                      <a:r>
                        <a:rPr lang="en-US" altLang="ko-KR" baseline="0" dirty="0" smtClean="0">
                          <a:solidFill>
                            <a:schemeClr val="tx1"/>
                          </a:solidFill>
                        </a:rPr>
                        <a:t>Average bath start time</a:t>
                      </a:r>
                      <a:r>
                        <a:rPr lang="en-US" altLang="ko-KR" dirty="0" smtClean="0">
                          <a:solidFill>
                            <a:schemeClr val="tx1"/>
                          </a:solidFill>
                        </a:rPr>
                        <a: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 average bath start time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3305397"/>
                  </a:ext>
                </a:extLst>
              </a:tr>
              <a:tr h="514697">
                <a:tc>
                  <a:txBody>
                    <a:bodyPr/>
                    <a:lstStyle/>
                    <a:p>
                      <a:pPr algn="ctr" latinLnBrk="1"/>
                      <a:r>
                        <a:rPr lang="en-US" altLang="ko-KR" dirty="0" smtClean="0">
                          <a:solidFill>
                            <a:schemeClr val="tx1"/>
                          </a:solidFill>
                        </a:rPr>
                        <a:t>How long does it </a:t>
                      </a:r>
                    </a:p>
                    <a:p>
                      <a:pPr algn="ctr" latinLnBrk="1"/>
                      <a:r>
                        <a:rPr lang="en-US" altLang="ko-KR" dirty="0" smtClean="0">
                          <a:solidFill>
                            <a:schemeClr val="tx1"/>
                          </a:solidFill>
                        </a:rPr>
                        <a:t>take</a:t>
                      </a:r>
                      <a:r>
                        <a:rPr lang="en-US" altLang="ko-KR" baseline="0" dirty="0" smtClean="0">
                          <a:solidFill>
                            <a:schemeClr val="tx1"/>
                          </a:solidFill>
                        </a:rPr>
                        <a:t> </a:t>
                      </a:r>
                      <a:r>
                        <a:rPr lang="en-US" altLang="ko-KR" dirty="0" smtClean="0">
                          <a:solidFill>
                            <a:schemeClr val="tx1"/>
                          </a:solidFill>
                        </a:rPr>
                        <a:t>to take a bath?</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 bath time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8523849"/>
                  </a:ext>
                </a:extLst>
              </a:tr>
              <a:tr h="514697">
                <a:tc>
                  <a:txBody>
                    <a:bodyPr/>
                    <a:lstStyle/>
                    <a:p>
                      <a:pPr algn="ctr" latinLnBrk="1"/>
                      <a:r>
                        <a:rPr lang="en-US" altLang="ko-KR" dirty="0" smtClean="0">
                          <a:solidFill>
                            <a:schemeClr val="tx1"/>
                          </a:solidFill>
                        </a:rPr>
                        <a:t>Do you use bath bombs?</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Check</a:t>
                      </a:r>
                      <a:r>
                        <a:rPr lang="en-US" altLang="ko-KR" baseline="0" dirty="0" smtClean="0">
                          <a:solidFill>
                            <a:schemeClr val="tx1"/>
                          </a:solidFill>
                        </a:rPr>
                        <a:t> yes or not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497633"/>
                  </a:ext>
                </a:extLst>
              </a:tr>
              <a:tr h="51469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smtClean="0">
                          <a:solidFill>
                            <a:schemeClr val="tx1"/>
                          </a:solidFill>
                        </a:rPr>
                        <a:t>What is your job?</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a:t>
                      </a:r>
                      <a:r>
                        <a:rPr lang="en-US" altLang="ko-KR" baseline="0" dirty="0" smtClean="0">
                          <a:solidFill>
                            <a:schemeClr val="tx1"/>
                          </a:solidFill>
                        </a:rPr>
                        <a:t> job</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0170058"/>
                  </a:ext>
                </a:extLst>
              </a:tr>
            </a:tbl>
          </a:graphicData>
        </a:graphic>
      </p:graphicFrame>
      <p:sp>
        <p:nvSpPr>
          <p:cNvPr id="8" name="TextBox 7">
            <a:extLst>
              <a:ext uri="{FF2B5EF4-FFF2-40B4-BE49-F238E27FC236}">
                <a16:creationId xmlns:a16="http://schemas.microsoft.com/office/drawing/2014/main" id="{B3B551CD-4C2F-438F-ACE5-E32C39B23CFF}"/>
              </a:ext>
            </a:extLst>
          </p:cNvPr>
          <p:cNvSpPr txBox="1"/>
          <p:nvPr/>
        </p:nvSpPr>
        <p:spPr>
          <a:xfrm>
            <a:off x="773584" y="913620"/>
            <a:ext cx="10793576" cy="1042529"/>
          </a:xfrm>
          <a:prstGeom prst="rect">
            <a:avLst/>
          </a:prstGeom>
          <a:noFill/>
        </p:spPr>
        <p:txBody>
          <a:bodyPr wrap="square" rtlCol="0">
            <a:spAutoFit/>
          </a:bodyPr>
          <a:lstStyle/>
          <a:p>
            <a:pPr>
              <a:lnSpc>
                <a:spcPct val="150000"/>
              </a:lnSpc>
            </a:pPr>
            <a:r>
              <a:rPr lang="ko-KR" altLang="en-US" sz="2200" dirty="0"/>
              <a:t>● </a:t>
            </a:r>
            <a:r>
              <a:rPr lang="en-US" altLang="ko-KR" sz="2200" dirty="0"/>
              <a:t>Select items that are considered important and collect data through surveys using Google Form because there is no variable data for </a:t>
            </a:r>
            <a:r>
              <a:rPr lang="en-US" altLang="ko-KR" sz="2200" dirty="0" smtClean="0"/>
              <a:t>I-Tub</a:t>
            </a:r>
            <a:r>
              <a:rPr lang="ko-KR" altLang="en-US" sz="2200" dirty="0" smtClean="0"/>
              <a:t> </a:t>
            </a:r>
            <a:r>
              <a:rPr lang="en-US" altLang="ko-KR" sz="2200" dirty="0" smtClean="0"/>
              <a:t>(total : 3290)</a:t>
            </a:r>
            <a:endParaRPr lang="ko-KR" altLang="en-US" dirty="0"/>
          </a:p>
        </p:txBody>
      </p:sp>
    </p:spTree>
    <p:extLst>
      <p:ext uri="{BB962C8B-B14F-4D97-AF65-F5344CB8AC3E}">
        <p14:creationId xmlns:p14="http://schemas.microsoft.com/office/powerpoint/2010/main" val="3664415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19" y="523116"/>
            <a:ext cx="121247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Data Collecting</a:t>
            </a:r>
            <a:endParaRPr lang="en-US" altLang="ko-KR" sz="4000" b="1" dirty="0">
              <a:latin typeface="맑은 고딕" panose="020B0503020000020004" pitchFamily="50" charset="-127"/>
              <a:cs typeface="함초롬바탕" panose="02030604000101010101" pitchFamily="18" charset="-127"/>
            </a:endParaRPr>
          </a:p>
        </p:txBody>
      </p:sp>
      <p:pic>
        <p:nvPicPr>
          <p:cNvPr id="2" name="그림 1"/>
          <p:cNvPicPr>
            <a:picLocks noChangeAspect="1"/>
          </p:cNvPicPr>
          <p:nvPr/>
        </p:nvPicPr>
        <p:blipFill rotWithShape="1">
          <a:blip r:embed="rId2"/>
          <a:srcRect l="22550" t="7470" r="24528" b="577"/>
          <a:stretch/>
        </p:blipFill>
        <p:spPr>
          <a:xfrm>
            <a:off x="465220" y="1241987"/>
            <a:ext cx="2582334" cy="5393267"/>
          </a:xfrm>
          <a:prstGeom prst="rect">
            <a:avLst/>
          </a:prstGeom>
        </p:spPr>
      </p:pic>
      <p:sp>
        <p:nvSpPr>
          <p:cNvPr id="9" name="TextBox 8">
            <a:extLst>
              <a:ext uri="{FF2B5EF4-FFF2-40B4-BE49-F238E27FC236}">
                <a16:creationId xmlns:a16="http://schemas.microsoft.com/office/drawing/2014/main" id="{B3B551CD-4C2F-438F-ACE5-E32C39B23CFF}"/>
              </a:ext>
            </a:extLst>
          </p:cNvPr>
          <p:cNvSpPr txBox="1"/>
          <p:nvPr/>
        </p:nvSpPr>
        <p:spPr>
          <a:xfrm>
            <a:off x="8037983" y="1690720"/>
            <a:ext cx="3696817" cy="1107996"/>
          </a:xfrm>
          <a:prstGeom prst="rect">
            <a:avLst/>
          </a:prstGeom>
          <a:noFill/>
        </p:spPr>
        <p:txBody>
          <a:bodyPr wrap="square" rtlCol="0">
            <a:spAutoFit/>
          </a:bodyPr>
          <a:lstStyle/>
          <a:p>
            <a:pPr>
              <a:lnSpc>
                <a:spcPct val="150000"/>
              </a:lnSpc>
            </a:pPr>
            <a:r>
              <a:rPr lang="ko-KR" altLang="en-US" sz="2200" dirty="0"/>
              <a:t>● </a:t>
            </a:r>
            <a:r>
              <a:rPr lang="en-US" altLang="ko-KR" sz="2200" dirty="0"/>
              <a:t>S</a:t>
            </a:r>
            <a:r>
              <a:rPr lang="en-US" altLang="ko-KR" sz="2200" dirty="0" smtClean="0"/>
              <a:t>urvey and survey result</a:t>
            </a:r>
          </a:p>
          <a:p>
            <a:pPr>
              <a:lnSpc>
                <a:spcPct val="150000"/>
              </a:lnSpc>
            </a:pPr>
            <a:r>
              <a:rPr lang="en-US" altLang="ko-KR" sz="2200" dirty="0" smtClean="0"/>
              <a:t>In </a:t>
            </a:r>
            <a:r>
              <a:rPr lang="en-US" altLang="ko-KR" sz="2200" dirty="0" err="1" smtClean="0"/>
              <a:t>GoogleForm</a:t>
            </a:r>
            <a:endParaRPr lang="ko-KR" altLang="en-US" dirty="0"/>
          </a:p>
        </p:txBody>
      </p:sp>
      <p:sp>
        <p:nvSpPr>
          <p:cNvPr id="10" name="TextBox 9">
            <a:extLst>
              <a:ext uri="{FF2B5EF4-FFF2-40B4-BE49-F238E27FC236}">
                <a16:creationId xmlns:a16="http://schemas.microsoft.com/office/drawing/2014/main" id="{B3B551CD-4C2F-438F-ACE5-E32C39B23CFF}"/>
              </a:ext>
            </a:extLst>
          </p:cNvPr>
          <p:cNvSpPr txBox="1"/>
          <p:nvPr/>
        </p:nvSpPr>
        <p:spPr>
          <a:xfrm>
            <a:off x="8037983" y="3434235"/>
            <a:ext cx="4154017" cy="2123658"/>
          </a:xfrm>
          <a:prstGeom prst="rect">
            <a:avLst/>
          </a:prstGeom>
          <a:noFill/>
        </p:spPr>
        <p:txBody>
          <a:bodyPr wrap="square" rtlCol="0">
            <a:spAutoFit/>
          </a:bodyPr>
          <a:lstStyle/>
          <a:p>
            <a:pPr>
              <a:lnSpc>
                <a:spcPct val="150000"/>
              </a:lnSpc>
            </a:pPr>
            <a:r>
              <a:rPr lang="ko-KR" altLang="en-US" sz="2200" dirty="0"/>
              <a:t>● </a:t>
            </a:r>
            <a:r>
              <a:rPr lang="en-US" altLang="ko-KR" sz="2200" dirty="0" smtClean="0"/>
              <a:t>It`s total recode: </a:t>
            </a:r>
            <a:r>
              <a:rPr lang="en-US" altLang="ko-KR" sz="2200" b="1" dirty="0" smtClean="0"/>
              <a:t>991 EA</a:t>
            </a:r>
          </a:p>
          <a:p>
            <a:pPr>
              <a:lnSpc>
                <a:spcPct val="150000"/>
              </a:lnSpc>
            </a:pPr>
            <a:r>
              <a:rPr lang="en-US" altLang="ko-KR" sz="2200" dirty="0" smtClean="0"/>
              <a:t>We add randomly data</a:t>
            </a:r>
          </a:p>
          <a:p>
            <a:pPr>
              <a:lnSpc>
                <a:spcPct val="150000"/>
              </a:lnSpc>
            </a:pPr>
            <a:r>
              <a:rPr lang="en-US" altLang="ko-KR" sz="2200" dirty="0" smtClean="0"/>
              <a:t>For accurate analyses</a:t>
            </a:r>
          </a:p>
          <a:p>
            <a:pPr>
              <a:lnSpc>
                <a:spcPct val="150000"/>
              </a:lnSpc>
            </a:pPr>
            <a:r>
              <a:rPr lang="en-US" altLang="ko-KR" sz="2200" dirty="0" smtClean="0"/>
              <a:t>So our total recode is </a:t>
            </a:r>
            <a:r>
              <a:rPr lang="en-US" altLang="ko-KR" sz="2200" b="1" dirty="0" smtClean="0"/>
              <a:t>3290EA</a:t>
            </a:r>
          </a:p>
        </p:txBody>
      </p:sp>
      <p:pic>
        <p:nvPicPr>
          <p:cNvPr id="3" name="그림 2"/>
          <p:cNvPicPr>
            <a:picLocks noChangeAspect="1"/>
          </p:cNvPicPr>
          <p:nvPr/>
        </p:nvPicPr>
        <p:blipFill>
          <a:blip r:embed="rId3"/>
          <a:stretch>
            <a:fillRect/>
          </a:stretch>
        </p:blipFill>
        <p:spPr>
          <a:xfrm>
            <a:off x="3323846" y="1231002"/>
            <a:ext cx="4516287" cy="5393267"/>
          </a:xfrm>
          <a:prstGeom prst="rect">
            <a:avLst/>
          </a:prstGeom>
        </p:spPr>
      </p:pic>
    </p:spTree>
    <p:extLst>
      <p:ext uri="{BB962C8B-B14F-4D97-AF65-F5344CB8AC3E}">
        <p14:creationId xmlns:p14="http://schemas.microsoft.com/office/powerpoint/2010/main" val="2651031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a:extLst>
              <a:ext uri="{FF2B5EF4-FFF2-40B4-BE49-F238E27FC236}">
                <a16:creationId xmlns:a16="http://schemas.microsoft.com/office/drawing/2014/main" id="{6FC95020-5A6E-4171-999C-3B5611B5A54C}"/>
              </a:ext>
            </a:extLst>
          </p:cNvPr>
          <p:cNvPicPr>
            <a:picLocks noChangeAspect="1"/>
          </p:cNvPicPr>
          <p:nvPr/>
        </p:nvPicPr>
        <p:blipFill rotWithShape="1">
          <a:blip r:embed="rId3"/>
          <a:srcRect l="10455"/>
          <a:stretch/>
        </p:blipFill>
        <p:spPr>
          <a:xfrm>
            <a:off x="1037648" y="1895904"/>
            <a:ext cx="10292678" cy="4439620"/>
          </a:xfrm>
          <a:prstGeom prst="rect">
            <a:avLst/>
          </a:prstGeom>
        </p:spPr>
      </p:pic>
      <p:sp>
        <p:nvSpPr>
          <p:cNvPr id="6" name="직사각형 5">
            <a:extLst>
              <a:ext uri="{FF2B5EF4-FFF2-40B4-BE49-F238E27FC236}">
                <a16:creationId xmlns:a16="http://schemas.microsoft.com/office/drawing/2014/main" id="{F3F3FFB9-31B7-4F7E-9FF5-C453DB84B302}"/>
              </a:ext>
            </a:extLst>
          </p:cNvPr>
          <p:cNvSpPr/>
          <p:nvPr/>
        </p:nvSpPr>
        <p:spPr>
          <a:xfrm>
            <a:off x="404260" y="33985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EB3CFC53-944D-4121-99A8-7850B4C34EC9}"/>
              </a:ext>
            </a:extLst>
          </p:cNvPr>
          <p:cNvSpPr txBox="1"/>
          <p:nvPr/>
        </p:nvSpPr>
        <p:spPr>
          <a:xfrm>
            <a:off x="261388" y="1209007"/>
            <a:ext cx="11082473" cy="461665"/>
          </a:xfrm>
          <a:prstGeom prst="rect">
            <a:avLst/>
          </a:prstGeom>
          <a:noFill/>
        </p:spPr>
        <p:txBody>
          <a:bodyPr wrap="square" rtlCol="0">
            <a:spAutoFit/>
          </a:bodyPr>
          <a:lstStyle/>
          <a:p>
            <a:r>
              <a:rPr lang="ko-KR" altLang="en-US" sz="2400" b="1" dirty="0"/>
              <a:t>● </a:t>
            </a:r>
            <a:r>
              <a:rPr lang="en-US" altLang="ko-KR" sz="2400" b="1" dirty="0" smtClean="0"/>
              <a:t>Requires data preprocessing about unanswered in the intended format</a:t>
            </a:r>
            <a:endParaRPr lang="ko-KR" altLang="en-US" sz="2400" b="1" dirty="0"/>
          </a:p>
        </p:txBody>
      </p:sp>
      <p:sp>
        <p:nvSpPr>
          <p:cNvPr id="23" name="TextBox 22">
            <a:extLst>
              <a:ext uri="{FF2B5EF4-FFF2-40B4-BE49-F238E27FC236}">
                <a16:creationId xmlns:a16="http://schemas.microsoft.com/office/drawing/2014/main" id="{0D5C70D5-79A4-4A16-BEB2-5B6FA87EA2C2}"/>
              </a:ext>
            </a:extLst>
          </p:cNvPr>
          <p:cNvSpPr txBox="1"/>
          <p:nvPr/>
        </p:nvSpPr>
        <p:spPr>
          <a:xfrm>
            <a:off x="465220" y="350838"/>
            <a:ext cx="10435217" cy="707886"/>
          </a:xfrm>
          <a:prstGeom prst="rect">
            <a:avLst/>
          </a:prstGeom>
          <a:noFill/>
        </p:spPr>
        <p:txBody>
          <a:bodyPr wrap="square" rtlCol="0">
            <a:spAutoFit/>
          </a:bodyPr>
          <a:lstStyle/>
          <a:p>
            <a:r>
              <a:rPr lang="en-US" altLang="ko-KR" sz="4000" b="1" dirty="0"/>
              <a:t>I-Tub </a:t>
            </a:r>
            <a:r>
              <a:rPr lang="en-US" altLang="ko-KR" sz="4000" b="1" dirty="0" smtClean="0"/>
              <a:t>Result of Data Collecting</a:t>
            </a:r>
            <a:endParaRPr lang="en-US" altLang="ko-KR" sz="4000" b="1" dirty="0"/>
          </a:p>
        </p:txBody>
      </p:sp>
      <p:graphicFrame>
        <p:nvGraphicFramePr>
          <p:cNvPr id="7" name="표 7">
            <a:extLst>
              <a:ext uri="{FF2B5EF4-FFF2-40B4-BE49-F238E27FC236}">
                <a16:creationId xmlns:a16="http://schemas.microsoft.com/office/drawing/2014/main" id="{A794A462-073B-4C97-8AE6-258424987B4A}"/>
              </a:ext>
            </a:extLst>
          </p:cNvPr>
          <p:cNvGraphicFramePr>
            <a:graphicFrameLocks noGrp="1"/>
          </p:cNvGraphicFramePr>
          <p:nvPr>
            <p:extLst>
              <p:ext uri="{D42A27DB-BD31-4B8C-83A1-F6EECF244321}">
                <p14:modId xmlns:p14="http://schemas.microsoft.com/office/powerpoint/2010/main" val="3270022351"/>
              </p:ext>
            </p:extLst>
          </p:nvPr>
        </p:nvGraphicFramePr>
        <p:xfrm>
          <a:off x="1037648" y="1805111"/>
          <a:ext cx="10306213" cy="370840"/>
        </p:xfrm>
        <a:graphic>
          <a:graphicData uri="http://schemas.openxmlformats.org/drawingml/2006/table">
            <a:tbl>
              <a:tblPr firstRow="1" bandRow="1">
                <a:tableStyleId>{5C22544A-7EE6-4342-B048-85BDC9FD1C3A}</a:tableStyleId>
              </a:tblPr>
              <a:tblGrid>
                <a:gridCol w="1099226">
                  <a:extLst>
                    <a:ext uri="{9D8B030D-6E8A-4147-A177-3AD203B41FA5}">
                      <a16:colId xmlns:a16="http://schemas.microsoft.com/office/drawing/2014/main" val="3931800829"/>
                    </a:ext>
                  </a:extLst>
                </a:gridCol>
                <a:gridCol w="933855">
                  <a:extLst>
                    <a:ext uri="{9D8B030D-6E8A-4147-A177-3AD203B41FA5}">
                      <a16:colId xmlns:a16="http://schemas.microsoft.com/office/drawing/2014/main" val="4104544172"/>
                    </a:ext>
                  </a:extLst>
                </a:gridCol>
                <a:gridCol w="1750979">
                  <a:extLst>
                    <a:ext uri="{9D8B030D-6E8A-4147-A177-3AD203B41FA5}">
                      <a16:colId xmlns:a16="http://schemas.microsoft.com/office/drawing/2014/main" val="2071757096"/>
                    </a:ext>
                  </a:extLst>
                </a:gridCol>
                <a:gridCol w="1974715">
                  <a:extLst>
                    <a:ext uri="{9D8B030D-6E8A-4147-A177-3AD203B41FA5}">
                      <a16:colId xmlns:a16="http://schemas.microsoft.com/office/drawing/2014/main" val="144601928"/>
                    </a:ext>
                  </a:extLst>
                </a:gridCol>
                <a:gridCol w="1896893">
                  <a:extLst>
                    <a:ext uri="{9D8B030D-6E8A-4147-A177-3AD203B41FA5}">
                      <a16:colId xmlns:a16="http://schemas.microsoft.com/office/drawing/2014/main" val="867727936"/>
                    </a:ext>
                  </a:extLst>
                </a:gridCol>
                <a:gridCol w="1313234">
                  <a:extLst>
                    <a:ext uri="{9D8B030D-6E8A-4147-A177-3AD203B41FA5}">
                      <a16:colId xmlns:a16="http://schemas.microsoft.com/office/drawing/2014/main" val="2688473200"/>
                    </a:ext>
                  </a:extLst>
                </a:gridCol>
                <a:gridCol w="1337311">
                  <a:extLst>
                    <a:ext uri="{9D8B030D-6E8A-4147-A177-3AD203B41FA5}">
                      <a16:colId xmlns:a16="http://schemas.microsoft.com/office/drawing/2014/main" val="2287402396"/>
                    </a:ext>
                  </a:extLst>
                </a:gridCol>
              </a:tblGrid>
              <a:tr h="370840">
                <a:tc>
                  <a:txBody>
                    <a:bodyPr/>
                    <a:lstStyle/>
                    <a:p>
                      <a:pPr algn="ctr" latinLnBrk="1"/>
                      <a:r>
                        <a:rPr lang="en-US" altLang="ko-KR" sz="1600" dirty="0" smtClean="0">
                          <a:solidFill>
                            <a:sysClr val="windowText" lastClr="000000"/>
                          </a:solidFill>
                        </a:rPr>
                        <a:t>Gender</a:t>
                      </a:r>
                      <a:endParaRPr lang="ko-KR"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smtClean="0">
                          <a:solidFill>
                            <a:srgbClr val="FF0000"/>
                          </a:solidFill>
                        </a:rPr>
                        <a:t>Age</a:t>
                      </a:r>
                      <a:endParaRPr lang="ko-KR"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1"/>
                      <a:r>
                        <a:rPr lang="en-US" altLang="ko-KR" sz="1600" dirty="0" smtClean="0">
                          <a:solidFill>
                            <a:srgbClr val="C55A11"/>
                          </a:solidFill>
                        </a:rPr>
                        <a:t>   Temperature</a:t>
                      </a:r>
                      <a:endParaRPr lang="ko-KR" altLang="en-US" sz="1600" dirty="0">
                        <a:solidFill>
                          <a:srgbClr val="C55A1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r>
                        <a:rPr lang="en-US" altLang="ko-KR" sz="1600" dirty="0" smtClean="0">
                          <a:solidFill>
                            <a:srgbClr val="00B050"/>
                          </a:solidFill>
                        </a:rPr>
                        <a:t>  Bath</a:t>
                      </a:r>
                      <a:r>
                        <a:rPr lang="en-US" altLang="ko-KR" sz="1600" baseline="0" dirty="0" smtClean="0">
                          <a:solidFill>
                            <a:srgbClr val="00B050"/>
                          </a:solidFill>
                        </a:rPr>
                        <a:t> start time</a:t>
                      </a:r>
                      <a:endParaRPr lang="ko-KR" alt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1600" dirty="0" smtClean="0">
                          <a:solidFill>
                            <a:srgbClr val="00B0F0"/>
                          </a:solidFill>
                        </a:rPr>
                        <a:t>Bathing</a:t>
                      </a:r>
                      <a:r>
                        <a:rPr lang="en-US" altLang="ko-KR" sz="1600" baseline="0" dirty="0" smtClean="0">
                          <a:solidFill>
                            <a:srgbClr val="00B0F0"/>
                          </a:solidFill>
                        </a:rPr>
                        <a:t> time</a:t>
                      </a:r>
                      <a:endParaRPr lang="ko-KR" altLang="en-US" sz="16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r>
                        <a:rPr lang="en-US" altLang="ko-KR" sz="1600" dirty="0" err="1" smtClean="0">
                          <a:solidFill>
                            <a:sysClr val="windowText" lastClr="000000"/>
                          </a:solidFill>
                        </a:rPr>
                        <a:t>bathbombs</a:t>
                      </a:r>
                      <a:endParaRPr lang="ko-KR"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smtClean="0">
                          <a:solidFill>
                            <a:sysClr val="windowText" lastClr="000000"/>
                          </a:solidFill>
                        </a:rPr>
                        <a:t>job</a:t>
                      </a:r>
                      <a:endParaRPr lang="ko-KR"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47544723"/>
                  </a:ext>
                </a:extLst>
              </a:tr>
            </a:tbl>
          </a:graphicData>
        </a:graphic>
      </p:graphicFrame>
      <p:sp>
        <p:nvSpPr>
          <p:cNvPr id="3" name="직사각형 2">
            <a:extLst>
              <a:ext uri="{FF2B5EF4-FFF2-40B4-BE49-F238E27FC236}">
                <a16:creationId xmlns:a16="http://schemas.microsoft.com/office/drawing/2014/main" id="{E7EBE937-C8CC-4207-A060-FBB1C3A9179F}"/>
              </a:ext>
            </a:extLst>
          </p:cNvPr>
          <p:cNvSpPr/>
          <p:nvPr/>
        </p:nvSpPr>
        <p:spPr>
          <a:xfrm>
            <a:off x="2145820" y="2144211"/>
            <a:ext cx="877824" cy="4222565"/>
          </a:xfrm>
          <a:prstGeom prst="rect">
            <a:avLst/>
          </a:prstGeom>
          <a:noFill/>
          <a:ln w="76200">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909E4249-35B4-4AEB-B46F-F51BC6B25FF3}"/>
              </a:ext>
            </a:extLst>
          </p:cNvPr>
          <p:cNvSpPr/>
          <p:nvPr/>
        </p:nvSpPr>
        <p:spPr>
          <a:xfrm>
            <a:off x="3094577" y="2147955"/>
            <a:ext cx="1670304" cy="4222565"/>
          </a:xfrm>
          <a:prstGeom prst="rect">
            <a:avLst/>
          </a:prstGeom>
          <a:noFill/>
          <a:ln w="76200">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7B24B50-86F1-45E1-9115-628804FB1820}"/>
              </a:ext>
            </a:extLst>
          </p:cNvPr>
          <p:cNvSpPr/>
          <p:nvPr/>
        </p:nvSpPr>
        <p:spPr>
          <a:xfrm>
            <a:off x="4848875" y="2137725"/>
            <a:ext cx="1924286" cy="4224480"/>
          </a:xfrm>
          <a:prstGeom prst="rect">
            <a:avLst/>
          </a:prstGeom>
          <a:noFill/>
          <a:ln w="76200">
            <a:solidFill>
              <a:srgbClr val="00B05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56D204A-38F4-4BDC-AE22-1916359F778D}"/>
              </a:ext>
            </a:extLst>
          </p:cNvPr>
          <p:cNvSpPr/>
          <p:nvPr/>
        </p:nvSpPr>
        <p:spPr>
          <a:xfrm>
            <a:off x="6829113" y="2144211"/>
            <a:ext cx="1850669" cy="4222565"/>
          </a:xfrm>
          <a:prstGeom prst="rect">
            <a:avLst/>
          </a:prstGeom>
          <a:noFill/>
          <a:ln w="7620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39FCFA70-CF5D-4FA8-921B-6286F7CDB4A0}"/>
              </a:ext>
            </a:extLst>
          </p:cNvPr>
          <p:cNvSpPr/>
          <p:nvPr/>
        </p:nvSpPr>
        <p:spPr>
          <a:xfrm>
            <a:off x="1945309" y="1776215"/>
            <a:ext cx="343472" cy="343472"/>
          </a:xfrm>
          <a:prstGeom prst="ellipse">
            <a:avLst/>
          </a:prstGeom>
          <a:solidFill>
            <a:schemeClr val="bg1">
              <a:lumMod val="9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24" name="타원 23">
            <a:extLst>
              <a:ext uri="{FF2B5EF4-FFF2-40B4-BE49-F238E27FC236}">
                <a16:creationId xmlns:a16="http://schemas.microsoft.com/office/drawing/2014/main" id="{B3E21CF0-FF70-4E76-83B4-0F80BA96B622}"/>
              </a:ext>
            </a:extLst>
          </p:cNvPr>
          <p:cNvSpPr/>
          <p:nvPr/>
        </p:nvSpPr>
        <p:spPr>
          <a:xfrm>
            <a:off x="3042231" y="1776215"/>
            <a:ext cx="343472" cy="343472"/>
          </a:xfrm>
          <a:prstGeom prst="ellipse">
            <a:avLst/>
          </a:prstGeom>
          <a:solidFill>
            <a:schemeClr val="bg1">
              <a:lumMod val="95000"/>
            </a:schemeClr>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12" name="타원 11">
            <a:extLst>
              <a:ext uri="{FF2B5EF4-FFF2-40B4-BE49-F238E27FC236}">
                <a16:creationId xmlns:a16="http://schemas.microsoft.com/office/drawing/2014/main" id="{915F3DFF-F506-4D54-8A10-81E46699DF41}"/>
              </a:ext>
            </a:extLst>
          </p:cNvPr>
          <p:cNvSpPr/>
          <p:nvPr/>
        </p:nvSpPr>
        <p:spPr>
          <a:xfrm>
            <a:off x="4683649" y="1765920"/>
            <a:ext cx="343472" cy="343472"/>
          </a:xfrm>
          <a:prstGeom prst="ellipse">
            <a:avLst/>
          </a:prstGeom>
          <a:solidFill>
            <a:schemeClr val="bg1">
              <a:lumMod val="95000"/>
            </a:scheme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13" name="타원 12">
            <a:extLst>
              <a:ext uri="{FF2B5EF4-FFF2-40B4-BE49-F238E27FC236}">
                <a16:creationId xmlns:a16="http://schemas.microsoft.com/office/drawing/2014/main" id="{DB992159-D768-40E6-B976-CDFACBA5766F}"/>
              </a:ext>
            </a:extLst>
          </p:cNvPr>
          <p:cNvSpPr/>
          <p:nvPr/>
        </p:nvSpPr>
        <p:spPr>
          <a:xfrm>
            <a:off x="6792064" y="1746670"/>
            <a:ext cx="343472" cy="343472"/>
          </a:xfrm>
          <a:prstGeom prst="ellipse">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Tree>
    <p:extLst>
      <p:ext uri="{BB962C8B-B14F-4D97-AF65-F5344CB8AC3E}">
        <p14:creationId xmlns:p14="http://schemas.microsoft.com/office/powerpoint/2010/main" val="25139732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33835"/>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3948A208-27B6-4D81-8D2C-A36F23B6B45F}"/>
              </a:ext>
            </a:extLst>
          </p:cNvPr>
          <p:cNvGrpSpPr/>
          <p:nvPr/>
        </p:nvGrpSpPr>
        <p:grpSpPr>
          <a:xfrm>
            <a:off x="3456199" y="3063666"/>
            <a:ext cx="7973373" cy="3207735"/>
            <a:chOff x="1902084" y="2164850"/>
            <a:chExt cx="6792063" cy="2160000"/>
          </a:xfrm>
        </p:grpSpPr>
        <p:sp>
          <p:nvSpPr>
            <p:cNvPr id="10" name="직사각형 9">
              <a:extLst>
                <a:ext uri="{FF2B5EF4-FFF2-40B4-BE49-F238E27FC236}">
                  <a16:creationId xmlns:a16="http://schemas.microsoft.com/office/drawing/2014/main" id="{47FCAA13-F236-46A2-98B2-0B7952ADFA02}"/>
                </a:ext>
              </a:extLst>
            </p:cNvPr>
            <p:cNvSpPr/>
            <p:nvPr/>
          </p:nvSpPr>
          <p:spPr>
            <a:xfrm>
              <a:off x="5472113" y="3244850"/>
              <a:ext cx="1247775" cy="368300"/>
            </a:xfrm>
            <a:prstGeom prst="rect">
              <a:avLst/>
            </a:prstGeom>
          </p:spPr>
          <p:txBody>
            <a:bodyPr wrap="none">
              <a:spAutoFit/>
            </a:bodyPr>
            <a:lstStyle/>
            <a:p>
              <a:r>
                <a:rPr lang="en-US" altLang="ko-KR" b="1" dirty="0">
                  <a:solidFill>
                    <a:srgbClr val="FFFFFF"/>
                  </a:solidFill>
                  <a:latin typeface="맑은 고딕" panose="020B0503020000020004" pitchFamily="50" charset="-127"/>
                </a:rPr>
                <a:t>Column2</a:t>
              </a:r>
              <a:r>
                <a:rPr lang="en-US" altLang="ko-KR" dirty="0"/>
                <a:t> </a:t>
              </a:r>
              <a:endParaRPr lang="ko-KR" altLang="en-US" dirty="0"/>
            </a:p>
          </p:txBody>
        </p:sp>
        <p:cxnSp>
          <p:nvCxnSpPr>
            <p:cNvPr id="34" name="직선 화살표 연결선 33">
              <a:extLst>
                <a:ext uri="{FF2B5EF4-FFF2-40B4-BE49-F238E27FC236}">
                  <a16:creationId xmlns:a16="http://schemas.microsoft.com/office/drawing/2014/main" id="{97C5B7B8-9087-4E94-A010-7C8B603D32B3}"/>
                </a:ext>
              </a:extLst>
            </p:cNvPr>
            <p:cNvCxnSpPr/>
            <p:nvPr/>
          </p:nvCxnSpPr>
          <p:spPr>
            <a:xfrm>
              <a:off x="4865991" y="3183890"/>
              <a:ext cx="864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49" name="_x138102184" descr="EMB00000b285146">
              <a:extLst>
                <a:ext uri="{FF2B5EF4-FFF2-40B4-BE49-F238E27FC236}">
                  <a16:creationId xmlns:a16="http://schemas.microsoft.com/office/drawing/2014/main" id="{15942BEE-63D9-4C2C-B5B2-E9D156D855F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084" y="2164850"/>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138075216" descr="EMB00000b285144">
              <a:extLst>
                <a:ext uri="{FF2B5EF4-FFF2-40B4-BE49-F238E27FC236}">
                  <a16:creationId xmlns:a16="http://schemas.microsoft.com/office/drawing/2014/main" id="{8A2A3C27-4871-4161-AB21-76E020C7EEE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47" y="2164850"/>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03851AB4-E429-40CC-9E70-1F2237C4A465}"/>
              </a:ext>
            </a:extLst>
          </p:cNvPr>
          <p:cNvSpPr txBox="1"/>
          <p:nvPr/>
        </p:nvSpPr>
        <p:spPr>
          <a:xfrm>
            <a:off x="3456198" y="2361490"/>
            <a:ext cx="7973373" cy="461665"/>
          </a:xfrm>
          <a:prstGeom prst="rect">
            <a:avLst/>
          </a:prstGeom>
          <a:noFill/>
        </p:spPr>
        <p:txBody>
          <a:bodyPr wrap="square" rtlCol="0">
            <a:spAutoFit/>
          </a:bodyPr>
          <a:lstStyle/>
          <a:p>
            <a:r>
              <a:rPr lang="ko-KR" altLang="en-US" sz="2400" b="1" dirty="0"/>
              <a:t>● </a:t>
            </a:r>
            <a:r>
              <a:rPr lang="en-US" altLang="ko-KR" sz="2400" b="1" dirty="0" smtClean="0"/>
              <a:t>Remove all characters to save to an integer field</a:t>
            </a:r>
            <a:endParaRPr lang="ko-KR" altLang="en-US" sz="2400" b="1" dirty="0"/>
          </a:p>
        </p:txBody>
      </p:sp>
      <p:sp>
        <p:nvSpPr>
          <p:cNvPr id="22" name="TextBox 21">
            <a:extLst>
              <a:ext uri="{FF2B5EF4-FFF2-40B4-BE49-F238E27FC236}">
                <a16:creationId xmlns:a16="http://schemas.microsoft.com/office/drawing/2014/main" id="{877B0155-CAAC-43EB-8992-CE472441E6EA}"/>
              </a:ext>
            </a:extLst>
          </p:cNvPr>
          <p:cNvSpPr txBox="1"/>
          <p:nvPr/>
        </p:nvSpPr>
        <p:spPr>
          <a:xfrm>
            <a:off x="465220" y="244820"/>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sp>
        <p:nvSpPr>
          <p:cNvPr id="23" name="타원 22">
            <a:extLst>
              <a:ext uri="{FF2B5EF4-FFF2-40B4-BE49-F238E27FC236}">
                <a16:creationId xmlns:a16="http://schemas.microsoft.com/office/drawing/2014/main" id="{2DADA452-711A-425B-8B54-79F55C071350}"/>
              </a:ext>
            </a:extLst>
          </p:cNvPr>
          <p:cNvSpPr/>
          <p:nvPr/>
        </p:nvSpPr>
        <p:spPr>
          <a:xfrm>
            <a:off x="457154" y="1732128"/>
            <a:ext cx="343472" cy="3434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1</a:t>
            </a:r>
            <a:endParaRPr lang="ko-KR" altLang="en-US" b="1" dirty="0">
              <a:solidFill>
                <a:schemeClr val="tx1"/>
              </a:solidFill>
            </a:endParaRPr>
          </a:p>
        </p:txBody>
      </p:sp>
      <p:pic>
        <p:nvPicPr>
          <p:cNvPr id="14" name="그림 13">
            <a:extLst>
              <a:ext uri="{FF2B5EF4-FFF2-40B4-BE49-F238E27FC236}">
                <a16:creationId xmlns:a16="http://schemas.microsoft.com/office/drawing/2014/main" id="{5EAAC1A0-4B0E-435F-AAE8-D7E8909ADA7F}"/>
              </a:ext>
            </a:extLst>
          </p:cNvPr>
          <p:cNvPicPr>
            <a:picLocks noChangeAspect="1"/>
          </p:cNvPicPr>
          <p:nvPr/>
        </p:nvPicPr>
        <p:blipFill rotWithShape="1">
          <a:blip r:embed="rId4"/>
          <a:srcRect l="20684" t="37719" r="69360" b="59906"/>
          <a:stretch/>
        </p:blipFill>
        <p:spPr>
          <a:xfrm>
            <a:off x="3404574" y="1641684"/>
            <a:ext cx="3598110" cy="388639"/>
          </a:xfrm>
          <a:prstGeom prst="rect">
            <a:avLst/>
          </a:prstGeom>
          <a:effectLst>
            <a:softEdge rad="0"/>
          </a:effectLst>
        </p:spPr>
      </p:pic>
      <p:pic>
        <p:nvPicPr>
          <p:cNvPr id="5" name="그림 4">
            <a:extLst>
              <a:ext uri="{FF2B5EF4-FFF2-40B4-BE49-F238E27FC236}">
                <a16:creationId xmlns:a16="http://schemas.microsoft.com/office/drawing/2014/main" id="{20F62859-3ADF-46C1-913E-7FB3AA738897}"/>
              </a:ext>
            </a:extLst>
          </p:cNvPr>
          <p:cNvPicPr>
            <a:picLocks/>
          </p:cNvPicPr>
          <p:nvPr/>
        </p:nvPicPr>
        <p:blipFill>
          <a:blip r:embed="rId5"/>
          <a:stretch>
            <a:fillRect/>
          </a:stretch>
        </p:blipFill>
        <p:spPr>
          <a:xfrm>
            <a:off x="947163" y="2075600"/>
            <a:ext cx="1389600" cy="4150800"/>
          </a:xfrm>
          <a:prstGeom prst="rect">
            <a:avLst/>
          </a:prstGeom>
        </p:spPr>
      </p:pic>
      <p:cxnSp>
        <p:nvCxnSpPr>
          <p:cNvPr id="9" name="구부러진 연결선 8"/>
          <p:cNvCxnSpPr>
            <a:endCxn id="14" idx="1"/>
          </p:cNvCxnSpPr>
          <p:nvPr/>
        </p:nvCxnSpPr>
        <p:spPr>
          <a:xfrm rot="5400000" flipH="1" flipV="1">
            <a:off x="1876299" y="2271147"/>
            <a:ext cx="1963418" cy="1093132"/>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7CB23BD1-934A-4AE7-8019-4252498EC117}"/>
              </a:ext>
            </a:extLst>
          </p:cNvPr>
          <p:cNvSpPr/>
          <p:nvPr/>
        </p:nvSpPr>
        <p:spPr>
          <a:xfrm>
            <a:off x="5277997" y="1036887"/>
            <a:ext cx="343472" cy="3434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43" name="타원 42">
            <a:extLst>
              <a:ext uri="{FF2B5EF4-FFF2-40B4-BE49-F238E27FC236}">
                <a16:creationId xmlns:a16="http://schemas.microsoft.com/office/drawing/2014/main" id="{362B0A97-E9FA-4710-BE7E-0E343C1FA597}"/>
              </a:ext>
            </a:extLst>
          </p:cNvPr>
          <p:cNvSpPr/>
          <p:nvPr/>
        </p:nvSpPr>
        <p:spPr>
          <a:xfrm>
            <a:off x="6244401" y="1036887"/>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44" name="타원 43">
            <a:extLst>
              <a:ext uri="{FF2B5EF4-FFF2-40B4-BE49-F238E27FC236}">
                <a16:creationId xmlns:a16="http://schemas.microsoft.com/office/drawing/2014/main" id="{58FEC933-537E-430B-8C35-338F62CFA541}"/>
              </a:ext>
            </a:extLst>
          </p:cNvPr>
          <p:cNvSpPr/>
          <p:nvPr/>
        </p:nvSpPr>
        <p:spPr>
          <a:xfrm>
            <a:off x="8102468" y="1035011"/>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45" name="타원 44">
            <a:extLst>
              <a:ext uri="{FF2B5EF4-FFF2-40B4-BE49-F238E27FC236}">
                <a16:creationId xmlns:a16="http://schemas.microsoft.com/office/drawing/2014/main" id="{6DA9168F-8003-4D39-A8F8-7862DC9A3B7F}"/>
              </a:ext>
            </a:extLst>
          </p:cNvPr>
          <p:cNvSpPr/>
          <p:nvPr/>
        </p:nvSpPr>
        <p:spPr>
          <a:xfrm>
            <a:off x="10234191" y="1013761"/>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46" name="TextBox 45">
            <a:extLst>
              <a:ext uri="{FF2B5EF4-FFF2-40B4-BE49-F238E27FC236}">
                <a16:creationId xmlns:a16="http://schemas.microsoft.com/office/drawing/2014/main" id="{AD627032-C3EA-4097-B11E-3411755C9D82}"/>
              </a:ext>
            </a:extLst>
          </p:cNvPr>
          <p:cNvSpPr txBox="1"/>
          <p:nvPr/>
        </p:nvSpPr>
        <p:spPr>
          <a:xfrm>
            <a:off x="5621469" y="1000631"/>
            <a:ext cx="692914" cy="369332"/>
          </a:xfrm>
          <a:prstGeom prst="rect">
            <a:avLst/>
          </a:prstGeom>
          <a:noFill/>
          <a:ln>
            <a:noFill/>
          </a:ln>
        </p:spPr>
        <p:txBody>
          <a:bodyPr wrap="square" rtlCol="0">
            <a:spAutoFit/>
          </a:bodyPr>
          <a:lstStyle/>
          <a:p>
            <a:r>
              <a:rPr lang="en-US" altLang="ko-KR" b="1" dirty="0" smtClean="0">
                <a:solidFill>
                  <a:srgbClr val="FF0000"/>
                </a:solidFill>
              </a:rPr>
              <a:t>Age</a:t>
            </a:r>
            <a:endParaRPr lang="ko-KR" altLang="en-US" b="1" dirty="0">
              <a:solidFill>
                <a:srgbClr val="FF0000"/>
              </a:solidFill>
            </a:endParaRPr>
          </a:p>
        </p:txBody>
      </p:sp>
      <p:sp>
        <p:nvSpPr>
          <p:cNvPr id="47" name="TextBox 46">
            <a:extLst>
              <a:ext uri="{FF2B5EF4-FFF2-40B4-BE49-F238E27FC236}">
                <a16:creationId xmlns:a16="http://schemas.microsoft.com/office/drawing/2014/main" id="{8D6D7B01-9AB1-4FBA-8955-7A6A132134C0}"/>
              </a:ext>
            </a:extLst>
          </p:cNvPr>
          <p:cNvSpPr txBox="1"/>
          <p:nvPr/>
        </p:nvSpPr>
        <p:spPr>
          <a:xfrm>
            <a:off x="6587873" y="1000631"/>
            <a:ext cx="1709068" cy="369332"/>
          </a:xfrm>
          <a:prstGeom prst="rect">
            <a:avLst/>
          </a:prstGeom>
          <a:noFill/>
          <a:ln>
            <a:noFill/>
          </a:ln>
        </p:spPr>
        <p:txBody>
          <a:bodyPr wrap="square" rtlCol="0">
            <a:spAutoFit/>
          </a:bodyPr>
          <a:lstStyle/>
          <a:p>
            <a:r>
              <a:rPr lang="en-US" altLang="ko-KR" b="1" dirty="0" smtClean="0"/>
              <a:t>Temperature</a:t>
            </a:r>
            <a:endParaRPr lang="ko-KR" altLang="en-US" b="1" dirty="0"/>
          </a:p>
        </p:txBody>
      </p:sp>
      <p:sp>
        <p:nvSpPr>
          <p:cNvPr id="48" name="TextBox 47">
            <a:extLst>
              <a:ext uri="{FF2B5EF4-FFF2-40B4-BE49-F238E27FC236}">
                <a16:creationId xmlns:a16="http://schemas.microsoft.com/office/drawing/2014/main" id="{64BD4105-936B-4124-AFA1-D5C781248EDB}"/>
              </a:ext>
            </a:extLst>
          </p:cNvPr>
          <p:cNvSpPr txBox="1"/>
          <p:nvPr/>
        </p:nvSpPr>
        <p:spPr>
          <a:xfrm>
            <a:off x="8282730" y="1012406"/>
            <a:ext cx="2090754" cy="369332"/>
          </a:xfrm>
          <a:prstGeom prst="rect">
            <a:avLst/>
          </a:prstGeom>
          <a:noFill/>
          <a:ln>
            <a:noFill/>
          </a:ln>
        </p:spPr>
        <p:txBody>
          <a:bodyPr wrap="square" rtlCol="0">
            <a:spAutoFit/>
          </a:bodyPr>
          <a:lstStyle/>
          <a:p>
            <a:pPr algn="ctr"/>
            <a:r>
              <a:rPr lang="en-US" altLang="ko-KR" b="1" dirty="0" smtClean="0"/>
              <a:t>Bath start time</a:t>
            </a:r>
            <a:endParaRPr lang="ko-KR" altLang="en-US" b="1" dirty="0"/>
          </a:p>
        </p:txBody>
      </p:sp>
      <p:sp>
        <p:nvSpPr>
          <p:cNvPr id="49" name="TextBox 48">
            <a:extLst>
              <a:ext uri="{FF2B5EF4-FFF2-40B4-BE49-F238E27FC236}">
                <a16:creationId xmlns:a16="http://schemas.microsoft.com/office/drawing/2014/main" id="{FD0192ED-46F3-4D97-BCC9-460BDDB36059}"/>
              </a:ext>
            </a:extLst>
          </p:cNvPr>
          <p:cNvSpPr txBox="1"/>
          <p:nvPr/>
        </p:nvSpPr>
        <p:spPr>
          <a:xfrm>
            <a:off x="10548408" y="999483"/>
            <a:ext cx="1613328" cy="369332"/>
          </a:xfrm>
          <a:prstGeom prst="rect">
            <a:avLst/>
          </a:prstGeom>
          <a:noFill/>
          <a:ln>
            <a:noFill/>
          </a:ln>
        </p:spPr>
        <p:txBody>
          <a:bodyPr wrap="square" rtlCol="0">
            <a:spAutoFit/>
          </a:bodyPr>
          <a:lstStyle/>
          <a:p>
            <a:r>
              <a:rPr lang="en-US" altLang="ko-KR" b="1" dirty="0" smtClean="0"/>
              <a:t>Bathing time</a:t>
            </a:r>
            <a:endParaRPr lang="ko-KR" altLang="en-US" b="1" dirty="0"/>
          </a:p>
        </p:txBody>
      </p:sp>
      <p:graphicFrame>
        <p:nvGraphicFramePr>
          <p:cNvPr id="3" name="표 2"/>
          <p:cNvGraphicFramePr>
            <a:graphicFrameLocks noGrp="1"/>
          </p:cNvGraphicFramePr>
          <p:nvPr>
            <p:extLst>
              <p:ext uri="{D42A27DB-BD31-4B8C-83A1-F6EECF244321}">
                <p14:modId xmlns:p14="http://schemas.microsoft.com/office/powerpoint/2010/main" val="1153164902"/>
              </p:ext>
            </p:extLst>
          </p:nvPr>
        </p:nvGraphicFramePr>
        <p:xfrm>
          <a:off x="8779752" y="1462664"/>
          <a:ext cx="3340674" cy="736600"/>
        </p:xfrm>
        <a:graphic>
          <a:graphicData uri="http://schemas.openxmlformats.org/drawingml/2006/table">
            <a:tbl>
              <a:tblPr firstRow="1" bandRow="1">
                <a:tableStyleId>{5C22544A-7EE6-4342-B048-85BDC9FD1C3A}</a:tableStyleId>
              </a:tblPr>
              <a:tblGrid>
                <a:gridCol w="1113558">
                  <a:extLst>
                    <a:ext uri="{9D8B030D-6E8A-4147-A177-3AD203B41FA5}">
                      <a16:colId xmlns:a16="http://schemas.microsoft.com/office/drawing/2014/main" val="3495750884"/>
                    </a:ext>
                  </a:extLst>
                </a:gridCol>
                <a:gridCol w="1113558">
                  <a:extLst>
                    <a:ext uri="{9D8B030D-6E8A-4147-A177-3AD203B41FA5}">
                      <a16:colId xmlns:a16="http://schemas.microsoft.com/office/drawing/2014/main" val="1627812997"/>
                    </a:ext>
                  </a:extLst>
                </a:gridCol>
                <a:gridCol w="1113558">
                  <a:extLst>
                    <a:ext uri="{9D8B030D-6E8A-4147-A177-3AD203B41FA5}">
                      <a16:colId xmlns:a16="http://schemas.microsoft.com/office/drawing/2014/main" val="461743688"/>
                    </a:ext>
                  </a:extLst>
                </a:gridCol>
              </a:tblGrid>
              <a:tr h="304579">
                <a:tc>
                  <a:txBody>
                    <a:bodyPr/>
                    <a:lstStyle/>
                    <a:p>
                      <a:pPr algn="ctr" latinLnBrk="1"/>
                      <a:r>
                        <a:rPr lang="en-US" altLang="ko-KR" dirty="0" smtClean="0">
                          <a:solidFill>
                            <a:schemeClr val="tx1"/>
                          </a:solidFill>
                        </a:rPr>
                        <a:t>Average</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MIN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MAX</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28</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12</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68</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graphicFrame>
        <p:nvGraphicFramePr>
          <p:cNvPr id="4" name="표 3">
            <a:extLst>
              <a:ext uri="{FF2B5EF4-FFF2-40B4-BE49-F238E27FC236}">
                <a16:creationId xmlns:a16="http://schemas.microsoft.com/office/drawing/2014/main" id="{B83E6634-544C-4052-96E6-41335824CCA4}"/>
              </a:ext>
            </a:extLst>
          </p:cNvPr>
          <p:cNvGraphicFramePr>
            <a:graphicFrameLocks noGrp="1"/>
          </p:cNvGraphicFramePr>
          <p:nvPr>
            <p:extLst>
              <p:ext uri="{D42A27DB-BD31-4B8C-83A1-F6EECF244321}">
                <p14:modId xmlns:p14="http://schemas.microsoft.com/office/powerpoint/2010/main" val="4069761439"/>
              </p:ext>
            </p:extLst>
          </p:nvPr>
        </p:nvGraphicFramePr>
        <p:xfrm>
          <a:off x="947163" y="1684431"/>
          <a:ext cx="1389600" cy="396240"/>
        </p:xfrm>
        <a:graphic>
          <a:graphicData uri="http://schemas.openxmlformats.org/drawingml/2006/table">
            <a:tbl>
              <a:tblPr firstRow="1" bandRow="1">
                <a:tableStyleId>{5C22544A-7EE6-4342-B048-85BDC9FD1C3A}</a:tableStyleId>
              </a:tblPr>
              <a:tblGrid>
                <a:gridCol w="1389600">
                  <a:extLst>
                    <a:ext uri="{9D8B030D-6E8A-4147-A177-3AD203B41FA5}">
                      <a16:colId xmlns:a16="http://schemas.microsoft.com/office/drawing/2014/main" val="2832150726"/>
                    </a:ext>
                  </a:extLst>
                </a:gridCol>
              </a:tblGrid>
              <a:tr h="370840">
                <a:tc>
                  <a:txBody>
                    <a:bodyPr/>
                    <a:lstStyle/>
                    <a:p>
                      <a:pPr algn="ctr" latinLnBrk="1"/>
                      <a:r>
                        <a:rPr lang="en-US" altLang="ko-KR" sz="2000" dirty="0" smtClean="0">
                          <a:solidFill>
                            <a:sysClr val="windowText" lastClr="000000"/>
                          </a:solidFill>
                        </a:rPr>
                        <a:t>Age</a:t>
                      </a:r>
                      <a:endParaRPr lang="ko-KR" alt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sp>
        <p:nvSpPr>
          <p:cNvPr id="24" name="TextBox 23">
            <a:extLst>
              <a:ext uri="{FF2B5EF4-FFF2-40B4-BE49-F238E27FC236}">
                <a16:creationId xmlns:a16="http://schemas.microsoft.com/office/drawing/2014/main" id="{8D6D7B01-9AB1-4FBA-8955-7A6A132134C0}"/>
              </a:ext>
            </a:extLst>
          </p:cNvPr>
          <p:cNvSpPr txBox="1"/>
          <p:nvPr/>
        </p:nvSpPr>
        <p:spPr>
          <a:xfrm>
            <a:off x="855183" y="1295396"/>
            <a:ext cx="1709068" cy="369332"/>
          </a:xfrm>
          <a:prstGeom prst="rect">
            <a:avLst/>
          </a:prstGeom>
          <a:noFill/>
          <a:ln>
            <a:noFill/>
          </a:ln>
        </p:spPr>
        <p:txBody>
          <a:bodyPr wrap="square" rtlCol="0">
            <a:spAutoFit/>
          </a:bodyPr>
          <a:lstStyle/>
          <a:p>
            <a:r>
              <a:rPr lang="en-US" altLang="ko-KR" b="1" dirty="0" smtClean="0"/>
              <a:t>Table1 : age</a:t>
            </a:r>
            <a:endParaRPr lang="ko-KR" altLang="en-US" b="1" dirty="0"/>
          </a:p>
        </p:txBody>
      </p:sp>
    </p:spTree>
    <p:extLst>
      <p:ext uri="{BB962C8B-B14F-4D97-AF65-F5344CB8AC3E}">
        <p14:creationId xmlns:p14="http://schemas.microsoft.com/office/powerpoint/2010/main" val="3809818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53714"/>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3" name="구부러진 연결선 12"/>
          <p:cNvCxnSpPr>
            <a:endCxn id="40" idx="1"/>
          </p:cNvCxnSpPr>
          <p:nvPr/>
        </p:nvCxnSpPr>
        <p:spPr>
          <a:xfrm rot="5400000" flipH="1" flipV="1">
            <a:off x="1940482" y="2349499"/>
            <a:ext cx="2160023" cy="1114272"/>
          </a:xfrm>
          <a:prstGeom prst="curvedConnector2">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3851AB4-E429-40CC-9E70-1F2237C4A465}"/>
              </a:ext>
            </a:extLst>
          </p:cNvPr>
          <p:cNvSpPr txBox="1"/>
          <p:nvPr/>
        </p:nvSpPr>
        <p:spPr>
          <a:xfrm>
            <a:off x="3456199" y="2207510"/>
            <a:ext cx="8245806" cy="830997"/>
          </a:xfrm>
          <a:prstGeom prst="rect">
            <a:avLst/>
          </a:prstGeom>
          <a:noFill/>
        </p:spPr>
        <p:txBody>
          <a:bodyPr wrap="square" rtlCol="0">
            <a:spAutoFit/>
          </a:bodyPr>
          <a:lstStyle/>
          <a:p>
            <a:r>
              <a:rPr lang="ko-KR" altLang="en-US" sz="2400" b="1" dirty="0"/>
              <a:t>● </a:t>
            </a:r>
            <a:r>
              <a:rPr lang="en-US" altLang="ko-KR" sz="2400" b="1" dirty="0"/>
              <a:t>Too many answers come out and merge into similar items in the same</a:t>
            </a:r>
            <a:endParaRPr lang="ko-KR" altLang="en-US" sz="2400" b="1" dirty="0"/>
          </a:p>
        </p:txBody>
      </p:sp>
      <p:sp>
        <p:nvSpPr>
          <p:cNvPr id="29" name="TextBox 28">
            <a:extLst>
              <a:ext uri="{FF2B5EF4-FFF2-40B4-BE49-F238E27FC236}">
                <a16:creationId xmlns:a16="http://schemas.microsoft.com/office/drawing/2014/main" id="{877B0155-CAAC-43EB-8992-CE472441E6EA}"/>
              </a:ext>
            </a:extLst>
          </p:cNvPr>
          <p:cNvSpPr txBox="1"/>
          <p:nvPr/>
        </p:nvSpPr>
        <p:spPr>
          <a:xfrm>
            <a:off x="465220" y="264699"/>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sp>
        <p:nvSpPr>
          <p:cNvPr id="31" name="타원 30">
            <a:extLst>
              <a:ext uri="{FF2B5EF4-FFF2-40B4-BE49-F238E27FC236}">
                <a16:creationId xmlns:a16="http://schemas.microsoft.com/office/drawing/2014/main" id="{362B0A97-E9FA-4710-BE7E-0E343C1FA597}"/>
              </a:ext>
            </a:extLst>
          </p:cNvPr>
          <p:cNvSpPr/>
          <p:nvPr/>
        </p:nvSpPr>
        <p:spPr>
          <a:xfrm>
            <a:off x="6274666" y="1056766"/>
            <a:ext cx="343472" cy="343472"/>
          </a:xfrm>
          <a:prstGeom prst="ellipse">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32" name="타원 31">
            <a:extLst>
              <a:ext uri="{FF2B5EF4-FFF2-40B4-BE49-F238E27FC236}">
                <a16:creationId xmlns:a16="http://schemas.microsoft.com/office/drawing/2014/main" id="{58FEC933-537E-430B-8C35-338F62CFA541}"/>
              </a:ext>
            </a:extLst>
          </p:cNvPr>
          <p:cNvSpPr/>
          <p:nvPr/>
        </p:nvSpPr>
        <p:spPr>
          <a:xfrm>
            <a:off x="8132733" y="1054890"/>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33" name="타원 32">
            <a:extLst>
              <a:ext uri="{FF2B5EF4-FFF2-40B4-BE49-F238E27FC236}">
                <a16:creationId xmlns:a16="http://schemas.microsoft.com/office/drawing/2014/main" id="{6DA9168F-8003-4D39-A8F8-7862DC9A3B7F}"/>
              </a:ext>
            </a:extLst>
          </p:cNvPr>
          <p:cNvSpPr/>
          <p:nvPr/>
        </p:nvSpPr>
        <p:spPr>
          <a:xfrm>
            <a:off x="10264456" y="1033640"/>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35" name="TextBox 34">
            <a:extLst>
              <a:ext uri="{FF2B5EF4-FFF2-40B4-BE49-F238E27FC236}">
                <a16:creationId xmlns:a16="http://schemas.microsoft.com/office/drawing/2014/main" id="{8D6D7B01-9AB1-4FBA-8955-7A6A132134C0}"/>
              </a:ext>
            </a:extLst>
          </p:cNvPr>
          <p:cNvSpPr txBox="1"/>
          <p:nvPr/>
        </p:nvSpPr>
        <p:spPr>
          <a:xfrm>
            <a:off x="6618138" y="1020510"/>
            <a:ext cx="1709068" cy="369332"/>
          </a:xfrm>
          <a:prstGeom prst="rect">
            <a:avLst/>
          </a:prstGeom>
          <a:noFill/>
          <a:ln>
            <a:noFill/>
          </a:ln>
        </p:spPr>
        <p:txBody>
          <a:bodyPr wrap="square" rtlCol="0">
            <a:spAutoFit/>
          </a:bodyPr>
          <a:lstStyle/>
          <a:p>
            <a:r>
              <a:rPr lang="en-US" altLang="ko-KR" b="1" dirty="0" smtClean="0">
                <a:solidFill>
                  <a:srgbClr val="C55A11"/>
                </a:solidFill>
              </a:rPr>
              <a:t>Temperature</a:t>
            </a:r>
            <a:endParaRPr lang="ko-KR" altLang="en-US" b="1" dirty="0">
              <a:solidFill>
                <a:srgbClr val="C55A11"/>
              </a:solidFill>
            </a:endParaRPr>
          </a:p>
        </p:txBody>
      </p:sp>
      <p:sp>
        <p:nvSpPr>
          <p:cNvPr id="36" name="TextBox 35">
            <a:extLst>
              <a:ext uri="{FF2B5EF4-FFF2-40B4-BE49-F238E27FC236}">
                <a16:creationId xmlns:a16="http://schemas.microsoft.com/office/drawing/2014/main" id="{64BD4105-936B-4124-AFA1-D5C781248EDB}"/>
              </a:ext>
            </a:extLst>
          </p:cNvPr>
          <p:cNvSpPr txBox="1"/>
          <p:nvPr/>
        </p:nvSpPr>
        <p:spPr>
          <a:xfrm>
            <a:off x="8312995" y="1032285"/>
            <a:ext cx="2090754" cy="369332"/>
          </a:xfrm>
          <a:prstGeom prst="rect">
            <a:avLst/>
          </a:prstGeom>
          <a:noFill/>
          <a:ln>
            <a:noFill/>
          </a:ln>
        </p:spPr>
        <p:txBody>
          <a:bodyPr wrap="square" rtlCol="0">
            <a:spAutoFit/>
          </a:bodyPr>
          <a:lstStyle/>
          <a:p>
            <a:pPr algn="ctr"/>
            <a:r>
              <a:rPr lang="en-US" altLang="ko-KR" b="1" dirty="0" smtClean="0"/>
              <a:t>Bath start time</a:t>
            </a:r>
            <a:endParaRPr lang="ko-KR" altLang="en-US" b="1" dirty="0"/>
          </a:p>
        </p:txBody>
      </p:sp>
      <p:sp>
        <p:nvSpPr>
          <p:cNvPr id="37" name="TextBox 36">
            <a:extLst>
              <a:ext uri="{FF2B5EF4-FFF2-40B4-BE49-F238E27FC236}">
                <a16:creationId xmlns:a16="http://schemas.microsoft.com/office/drawing/2014/main" id="{FD0192ED-46F3-4D97-BCC9-460BDDB36059}"/>
              </a:ext>
            </a:extLst>
          </p:cNvPr>
          <p:cNvSpPr txBox="1"/>
          <p:nvPr/>
        </p:nvSpPr>
        <p:spPr>
          <a:xfrm>
            <a:off x="10578672" y="1019362"/>
            <a:ext cx="1613328" cy="369332"/>
          </a:xfrm>
          <a:prstGeom prst="rect">
            <a:avLst/>
          </a:prstGeom>
          <a:noFill/>
          <a:ln>
            <a:noFill/>
          </a:ln>
        </p:spPr>
        <p:txBody>
          <a:bodyPr wrap="square" rtlCol="0">
            <a:spAutoFit/>
          </a:bodyPr>
          <a:lstStyle/>
          <a:p>
            <a:r>
              <a:rPr lang="en-US" altLang="ko-KR" b="1" dirty="0" smtClean="0"/>
              <a:t>Bathing time</a:t>
            </a:r>
            <a:endParaRPr lang="ko-KR" altLang="en-US" b="1" dirty="0"/>
          </a:p>
        </p:txBody>
      </p:sp>
      <p:pic>
        <p:nvPicPr>
          <p:cNvPr id="38" name="그림 37">
            <a:extLst>
              <a:ext uri="{FF2B5EF4-FFF2-40B4-BE49-F238E27FC236}">
                <a16:creationId xmlns:a16="http://schemas.microsoft.com/office/drawing/2014/main" id="{1FA1CF3A-4C0D-4D46-A33C-4A4B50477BBD}"/>
              </a:ext>
            </a:extLst>
          </p:cNvPr>
          <p:cNvPicPr>
            <a:picLocks noChangeAspect="1"/>
          </p:cNvPicPr>
          <p:nvPr/>
        </p:nvPicPr>
        <p:blipFill>
          <a:blip r:embed="rId2"/>
          <a:stretch>
            <a:fillRect/>
          </a:stretch>
        </p:blipFill>
        <p:spPr>
          <a:xfrm>
            <a:off x="812981" y="2053355"/>
            <a:ext cx="1672709" cy="4222800"/>
          </a:xfrm>
          <a:prstGeom prst="rect">
            <a:avLst/>
          </a:prstGeom>
        </p:spPr>
      </p:pic>
      <p:sp>
        <p:nvSpPr>
          <p:cNvPr id="39" name="타원 38">
            <a:extLst>
              <a:ext uri="{FF2B5EF4-FFF2-40B4-BE49-F238E27FC236}">
                <a16:creationId xmlns:a16="http://schemas.microsoft.com/office/drawing/2014/main" id="{D036A916-83D2-4F52-B5BE-5B7E2F1F6BD7}"/>
              </a:ext>
            </a:extLst>
          </p:cNvPr>
          <p:cNvSpPr/>
          <p:nvPr/>
        </p:nvSpPr>
        <p:spPr>
          <a:xfrm>
            <a:off x="334714" y="1674677"/>
            <a:ext cx="343472" cy="339893"/>
          </a:xfrm>
          <a:prstGeom prst="ellipse">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pic>
        <p:nvPicPr>
          <p:cNvPr id="40" name="그림 39">
            <a:extLst>
              <a:ext uri="{FF2B5EF4-FFF2-40B4-BE49-F238E27FC236}">
                <a16:creationId xmlns:a16="http://schemas.microsoft.com/office/drawing/2014/main" id="{5EAAC1A0-4B0E-435F-AAE8-D7E8909ADA7F}"/>
              </a:ext>
            </a:extLst>
          </p:cNvPr>
          <p:cNvPicPr>
            <a:picLocks noChangeAspect="1"/>
          </p:cNvPicPr>
          <p:nvPr/>
        </p:nvPicPr>
        <p:blipFill rotWithShape="1">
          <a:blip r:embed="rId3"/>
          <a:srcRect l="32396" t="37775" r="57347" b="60130"/>
          <a:stretch/>
        </p:blipFill>
        <p:spPr>
          <a:xfrm>
            <a:off x="3577629" y="1674677"/>
            <a:ext cx="3286158" cy="303892"/>
          </a:xfrm>
          <a:prstGeom prst="rect">
            <a:avLst/>
          </a:prstGeom>
          <a:effectLst>
            <a:softEdge rad="0"/>
          </a:effectLst>
        </p:spPr>
      </p:pic>
      <p:graphicFrame>
        <p:nvGraphicFramePr>
          <p:cNvPr id="41" name="표 40">
            <a:extLst>
              <a:ext uri="{FF2B5EF4-FFF2-40B4-BE49-F238E27FC236}">
                <a16:creationId xmlns:a16="http://schemas.microsoft.com/office/drawing/2014/main" id="{1EF6B41F-F929-46DE-8B38-35086B483FC7}"/>
              </a:ext>
            </a:extLst>
          </p:cNvPr>
          <p:cNvGraphicFramePr>
            <a:graphicFrameLocks noGrp="1"/>
          </p:cNvGraphicFramePr>
          <p:nvPr>
            <p:extLst>
              <p:ext uri="{D42A27DB-BD31-4B8C-83A1-F6EECF244321}">
                <p14:modId xmlns:p14="http://schemas.microsoft.com/office/powerpoint/2010/main" val="1881312581"/>
              </p:ext>
            </p:extLst>
          </p:nvPr>
        </p:nvGraphicFramePr>
        <p:xfrm>
          <a:off x="818648" y="1667328"/>
          <a:ext cx="1667042" cy="381000"/>
        </p:xfrm>
        <a:graphic>
          <a:graphicData uri="http://schemas.openxmlformats.org/drawingml/2006/table">
            <a:tbl>
              <a:tblPr firstRow="1" bandRow="1">
                <a:tableStyleId>{5C22544A-7EE6-4342-B048-85BDC9FD1C3A}</a:tableStyleId>
              </a:tblPr>
              <a:tblGrid>
                <a:gridCol w="1667042">
                  <a:extLst>
                    <a:ext uri="{9D8B030D-6E8A-4147-A177-3AD203B41FA5}">
                      <a16:colId xmlns:a16="http://schemas.microsoft.com/office/drawing/2014/main" val="2832150726"/>
                    </a:ext>
                  </a:extLst>
                </a:gridCol>
              </a:tblGrid>
              <a:tr h="370840">
                <a:tc>
                  <a:txBody>
                    <a:bodyPr/>
                    <a:lstStyle/>
                    <a:p>
                      <a:pPr algn="ctr" latinLnBrk="1"/>
                      <a:r>
                        <a:rPr lang="en-US" altLang="ko-KR" sz="1900" dirty="0" smtClean="0">
                          <a:solidFill>
                            <a:srgbClr val="C55A11"/>
                          </a:solidFill>
                        </a:rPr>
                        <a:t>Temperature</a:t>
                      </a:r>
                      <a:endParaRPr lang="ko-KR" altLang="en-US" sz="1900" dirty="0">
                        <a:solidFill>
                          <a:srgbClr val="C55A1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grpSp>
        <p:nvGrpSpPr>
          <p:cNvPr id="42" name="그룹 41">
            <a:extLst>
              <a:ext uri="{FF2B5EF4-FFF2-40B4-BE49-F238E27FC236}">
                <a16:creationId xmlns:a16="http://schemas.microsoft.com/office/drawing/2014/main" id="{2957256E-42B8-402B-B169-C610CF43EFF6}"/>
              </a:ext>
            </a:extLst>
          </p:cNvPr>
          <p:cNvGrpSpPr/>
          <p:nvPr/>
        </p:nvGrpSpPr>
        <p:grpSpPr>
          <a:xfrm>
            <a:off x="3456199" y="3083680"/>
            <a:ext cx="7974000" cy="3207600"/>
            <a:chOff x="2493667" y="3936055"/>
            <a:chExt cx="6635328" cy="2166035"/>
          </a:xfrm>
        </p:grpSpPr>
        <p:cxnSp>
          <p:nvCxnSpPr>
            <p:cNvPr id="43" name="직선 화살표 연결선 42">
              <a:extLst>
                <a:ext uri="{FF2B5EF4-FFF2-40B4-BE49-F238E27FC236}">
                  <a16:creationId xmlns:a16="http://schemas.microsoft.com/office/drawing/2014/main" id="{6796008F-0131-4063-A8EB-08A354570C95}"/>
                </a:ext>
              </a:extLst>
            </p:cNvPr>
            <p:cNvCxnSpPr/>
            <p:nvPr/>
          </p:nvCxnSpPr>
          <p:spPr>
            <a:xfrm>
              <a:off x="5193002" y="4922520"/>
              <a:ext cx="1040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_x138104104" descr="EMB00000b285147">
              <a:extLst>
                <a:ext uri="{FF2B5EF4-FFF2-40B4-BE49-F238E27FC236}">
                  <a16:creationId xmlns:a16="http://schemas.microsoft.com/office/drawing/2014/main" id="{0718C87B-E352-471A-B049-09B680354C5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667" y="3936055"/>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5" name="_x138076016" descr="EMB00000b285148">
              <a:extLst>
                <a:ext uri="{FF2B5EF4-FFF2-40B4-BE49-F238E27FC236}">
                  <a16:creationId xmlns:a16="http://schemas.microsoft.com/office/drawing/2014/main" id="{EA8123C1-1970-4C62-9438-0507CB12915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8995" y="3942090"/>
              <a:ext cx="2160000" cy="216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6" name="표 45"/>
          <p:cNvGraphicFramePr>
            <a:graphicFrameLocks noGrp="1"/>
          </p:cNvGraphicFramePr>
          <p:nvPr>
            <p:extLst>
              <p:ext uri="{D42A27DB-BD31-4B8C-83A1-F6EECF244321}">
                <p14:modId xmlns:p14="http://schemas.microsoft.com/office/powerpoint/2010/main" val="418437188"/>
              </p:ext>
            </p:extLst>
          </p:nvPr>
        </p:nvGraphicFramePr>
        <p:xfrm>
          <a:off x="8779752" y="1482543"/>
          <a:ext cx="3340674" cy="690880"/>
        </p:xfrm>
        <a:graphic>
          <a:graphicData uri="http://schemas.openxmlformats.org/drawingml/2006/table">
            <a:tbl>
              <a:tblPr firstRow="1" bandRow="1">
                <a:tableStyleId>{5C22544A-7EE6-4342-B048-85BDC9FD1C3A}</a:tableStyleId>
              </a:tblPr>
              <a:tblGrid>
                <a:gridCol w="3340674">
                  <a:extLst>
                    <a:ext uri="{9D8B030D-6E8A-4147-A177-3AD203B41FA5}">
                      <a16:colId xmlns:a16="http://schemas.microsoft.com/office/drawing/2014/main" val="3495750884"/>
                    </a:ext>
                  </a:extLst>
                </a:gridCol>
              </a:tblGrid>
              <a:tr h="304579">
                <a:tc>
                  <a:txBody>
                    <a:bodyPr/>
                    <a:lstStyle/>
                    <a:p>
                      <a:pPr algn="ctr" latinLnBrk="1"/>
                      <a:r>
                        <a:rPr lang="en-US" altLang="ko-KR" sz="1500" dirty="0" smtClean="0">
                          <a:solidFill>
                            <a:schemeClr val="tx1"/>
                          </a:solidFill>
                        </a:rPr>
                        <a:t>according to number of columns</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Hot</a:t>
                      </a:r>
                      <a:r>
                        <a:rPr lang="ko-KR" altLang="en-US" dirty="0" smtClean="0">
                          <a:solidFill>
                            <a:schemeClr val="tx1"/>
                          </a:solidFill>
                        </a:rPr>
                        <a:t> </a:t>
                      </a:r>
                      <a:r>
                        <a:rPr lang="en-US" altLang="ko-KR" dirty="0" smtClean="0">
                          <a:solidFill>
                            <a:schemeClr val="tx1"/>
                          </a:solidFill>
                        </a:rPr>
                        <a:t>&gt; Cold</a:t>
                      </a:r>
                      <a:r>
                        <a:rPr lang="ko-KR" altLang="en-US" dirty="0" smtClean="0">
                          <a:solidFill>
                            <a:schemeClr val="tx1"/>
                          </a:solidFill>
                        </a:rPr>
                        <a:t> </a:t>
                      </a:r>
                      <a:r>
                        <a:rPr lang="en-US" altLang="ko-KR" dirty="0" smtClean="0">
                          <a:solidFill>
                            <a:schemeClr val="tx1"/>
                          </a:solidFill>
                        </a:rPr>
                        <a:t>&gt; Normal</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sp>
        <p:nvSpPr>
          <p:cNvPr id="23" name="타원 22">
            <a:extLst>
              <a:ext uri="{FF2B5EF4-FFF2-40B4-BE49-F238E27FC236}">
                <a16:creationId xmlns:a16="http://schemas.microsoft.com/office/drawing/2014/main" id="{7CB23BD1-934A-4AE7-8019-4252498EC117}"/>
              </a:ext>
            </a:extLst>
          </p:cNvPr>
          <p:cNvSpPr/>
          <p:nvPr/>
        </p:nvSpPr>
        <p:spPr>
          <a:xfrm>
            <a:off x="5277997" y="1056766"/>
            <a:ext cx="343472" cy="343472"/>
          </a:xfrm>
          <a:prstGeom prst="ellipse">
            <a:avLst/>
          </a:prstGeom>
          <a:noFill/>
          <a:ln w="57150">
            <a:solidFill>
              <a:srgbClr val="9A9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24" name="TextBox 23">
            <a:extLst>
              <a:ext uri="{FF2B5EF4-FFF2-40B4-BE49-F238E27FC236}">
                <a16:creationId xmlns:a16="http://schemas.microsoft.com/office/drawing/2014/main" id="{AD627032-C3EA-4097-B11E-3411755C9D82}"/>
              </a:ext>
            </a:extLst>
          </p:cNvPr>
          <p:cNvSpPr txBox="1"/>
          <p:nvPr/>
        </p:nvSpPr>
        <p:spPr>
          <a:xfrm>
            <a:off x="5621469" y="1020510"/>
            <a:ext cx="692914" cy="369332"/>
          </a:xfrm>
          <a:prstGeom prst="rect">
            <a:avLst/>
          </a:prstGeom>
          <a:noFill/>
          <a:ln>
            <a:noFill/>
          </a:ln>
        </p:spPr>
        <p:txBody>
          <a:bodyPr wrap="square" rtlCol="0">
            <a:spAutoFit/>
          </a:bodyPr>
          <a:lstStyle/>
          <a:p>
            <a:r>
              <a:rPr lang="en-US" altLang="ko-KR" b="1" dirty="0" smtClean="0"/>
              <a:t>Age</a:t>
            </a:r>
            <a:endParaRPr lang="ko-KR" altLang="en-US" b="1" dirty="0"/>
          </a:p>
        </p:txBody>
      </p:sp>
      <p:sp>
        <p:nvSpPr>
          <p:cNvPr id="25" name="TextBox 24">
            <a:extLst>
              <a:ext uri="{FF2B5EF4-FFF2-40B4-BE49-F238E27FC236}">
                <a16:creationId xmlns:a16="http://schemas.microsoft.com/office/drawing/2014/main" id="{8D6D7B01-9AB1-4FBA-8955-7A6A132134C0}"/>
              </a:ext>
            </a:extLst>
          </p:cNvPr>
          <p:cNvSpPr txBox="1"/>
          <p:nvPr/>
        </p:nvSpPr>
        <p:spPr>
          <a:xfrm>
            <a:off x="433322" y="1301106"/>
            <a:ext cx="2500010" cy="369332"/>
          </a:xfrm>
          <a:prstGeom prst="rect">
            <a:avLst/>
          </a:prstGeom>
          <a:noFill/>
          <a:ln>
            <a:noFill/>
          </a:ln>
        </p:spPr>
        <p:txBody>
          <a:bodyPr wrap="square" rtlCol="0">
            <a:spAutoFit/>
          </a:bodyPr>
          <a:lstStyle/>
          <a:p>
            <a:r>
              <a:rPr lang="en-US" altLang="ko-KR" b="1" dirty="0" smtClean="0"/>
              <a:t>Table2 : Temperature</a:t>
            </a:r>
            <a:endParaRPr lang="ko-KR" altLang="en-US" b="1" dirty="0"/>
          </a:p>
        </p:txBody>
      </p:sp>
    </p:spTree>
    <p:extLst>
      <p:ext uri="{BB962C8B-B14F-4D97-AF65-F5344CB8AC3E}">
        <p14:creationId xmlns:p14="http://schemas.microsoft.com/office/powerpoint/2010/main" val="4120814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93470"/>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구부러진 연결선 13"/>
          <p:cNvCxnSpPr>
            <a:cxnSpLocks/>
            <a:endCxn id="42" idx="1"/>
          </p:cNvCxnSpPr>
          <p:nvPr/>
        </p:nvCxnSpPr>
        <p:spPr>
          <a:xfrm flipV="1">
            <a:off x="2247106" y="1883787"/>
            <a:ext cx="1157468" cy="854092"/>
          </a:xfrm>
          <a:prstGeom prst="curved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그룹 27">
            <a:extLst>
              <a:ext uri="{FF2B5EF4-FFF2-40B4-BE49-F238E27FC236}">
                <a16:creationId xmlns:a16="http://schemas.microsoft.com/office/drawing/2014/main" id="{578EBDAF-47B0-4060-A740-4B4144C784A2}"/>
              </a:ext>
            </a:extLst>
          </p:cNvPr>
          <p:cNvGrpSpPr/>
          <p:nvPr/>
        </p:nvGrpSpPr>
        <p:grpSpPr>
          <a:xfrm>
            <a:off x="3456199" y="3067217"/>
            <a:ext cx="7974000" cy="3207600"/>
            <a:chOff x="2538415" y="3956504"/>
            <a:chExt cx="6393185" cy="2160000"/>
          </a:xfrm>
        </p:grpSpPr>
        <p:cxnSp>
          <p:nvCxnSpPr>
            <p:cNvPr id="29" name="직선 화살표 연결선 28">
              <a:extLst>
                <a:ext uri="{FF2B5EF4-FFF2-40B4-BE49-F238E27FC236}">
                  <a16:creationId xmlns:a16="http://schemas.microsoft.com/office/drawing/2014/main" id="{C6EC35F5-BB04-4C1A-A5D1-0B781DCA4906}"/>
                </a:ext>
              </a:extLst>
            </p:cNvPr>
            <p:cNvCxnSpPr>
              <a:cxnSpLocks/>
            </p:cNvCxnSpPr>
            <p:nvPr/>
          </p:nvCxnSpPr>
          <p:spPr>
            <a:xfrm>
              <a:off x="5221008" y="4975544"/>
              <a:ext cx="1040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그림 29">
              <a:extLst>
                <a:ext uri="{FF2B5EF4-FFF2-40B4-BE49-F238E27FC236}">
                  <a16:creationId xmlns:a16="http://schemas.microsoft.com/office/drawing/2014/main" id="{02139C99-075D-4C35-A172-C9466D3C7A71}"/>
                </a:ext>
              </a:extLst>
            </p:cNvPr>
            <p:cNvPicPr>
              <a:picLocks/>
            </p:cNvPicPr>
            <p:nvPr/>
          </p:nvPicPr>
          <p:blipFill>
            <a:blip r:embed="rId2"/>
            <a:stretch>
              <a:fillRect/>
            </a:stretch>
          </p:blipFill>
          <p:spPr>
            <a:xfrm>
              <a:off x="2538415" y="3956504"/>
              <a:ext cx="2160000" cy="2160000"/>
            </a:xfrm>
            <a:prstGeom prst="rect">
              <a:avLst/>
            </a:prstGeom>
          </p:spPr>
        </p:pic>
        <p:pic>
          <p:nvPicPr>
            <p:cNvPr id="39" name="그림 38">
              <a:extLst>
                <a:ext uri="{FF2B5EF4-FFF2-40B4-BE49-F238E27FC236}">
                  <a16:creationId xmlns:a16="http://schemas.microsoft.com/office/drawing/2014/main" id="{8AC75C43-D145-4B92-BBA0-04C09974247B}"/>
                </a:ext>
              </a:extLst>
            </p:cNvPr>
            <p:cNvPicPr>
              <a:picLocks/>
            </p:cNvPicPr>
            <p:nvPr/>
          </p:nvPicPr>
          <p:blipFill>
            <a:blip r:embed="rId3"/>
            <a:stretch>
              <a:fillRect/>
            </a:stretch>
          </p:blipFill>
          <p:spPr>
            <a:xfrm>
              <a:off x="6771600" y="3956504"/>
              <a:ext cx="2160000" cy="2160000"/>
            </a:xfrm>
            <a:prstGeom prst="rect">
              <a:avLst/>
            </a:prstGeom>
          </p:spPr>
        </p:pic>
      </p:grpSp>
      <p:pic>
        <p:nvPicPr>
          <p:cNvPr id="40" name="그림 39">
            <a:extLst>
              <a:ext uri="{FF2B5EF4-FFF2-40B4-BE49-F238E27FC236}">
                <a16:creationId xmlns:a16="http://schemas.microsoft.com/office/drawing/2014/main" id="{30A92AD0-C40A-4CB9-A8CE-649EB48F57CB}"/>
              </a:ext>
            </a:extLst>
          </p:cNvPr>
          <p:cNvPicPr>
            <a:picLocks noChangeAspect="1"/>
          </p:cNvPicPr>
          <p:nvPr/>
        </p:nvPicPr>
        <p:blipFill>
          <a:blip r:embed="rId4"/>
          <a:stretch>
            <a:fillRect/>
          </a:stretch>
        </p:blipFill>
        <p:spPr>
          <a:xfrm>
            <a:off x="862274" y="2106988"/>
            <a:ext cx="1573254" cy="4186800"/>
          </a:xfrm>
          <a:prstGeom prst="rect">
            <a:avLst/>
          </a:prstGeom>
        </p:spPr>
      </p:pic>
      <p:sp>
        <p:nvSpPr>
          <p:cNvPr id="41" name="타원 40">
            <a:extLst>
              <a:ext uri="{FF2B5EF4-FFF2-40B4-BE49-F238E27FC236}">
                <a16:creationId xmlns:a16="http://schemas.microsoft.com/office/drawing/2014/main" id="{5BE75209-AB84-4770-A2EE-11BF66B63767}"/>
              </a:ext>
            </a:extLst>
          </p:cNvPr>
          <p:cNvSpPr/>
          <p:nvPr/>
        </p:nvSpPr>
        <p:spPr>
          <a:xfrm>
            <a:off x="413829" y="1712568"/>
            <a:ext cx="343472" cy="34347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pic>
        <p:nvPicPr>
          <p:cNvPr id="42" name="그림 41">
            <a:extLst>
              <a:ext uri="{FF2B5EF4-FFF2-40B4-BE49-F238E27FC236}">
                <a16:creationId xmlns:a16="http://schemas.microsoft.com/office/drawing/2014/main" id="{5EAAC1A0-4B0E-435F-AAE8-D7E8909ADA7F}"/>
              </a:ext>
            </a:extLst>
          </p:cNvPr>
          <p:cNvPicPr>
            <a:picLocks noChangeAspect="1"/>
          </p:cNvPicPr>
          <p:nvPr/>
        </p:nvPicPr>
        <p:blipFill rotWithShape="1">
          <a:blip r:embed="rId5"/>
          <a:srcRect l="57538" t="28632" r="29960" b="67957"/>
          <a:stretch/>
        </p:blipFill>
        <p:spPr>
          <a:xfrm>
            <a:off x="3404574" y="1649787"/>
            <a:ext cx="3786549" cy="468000"/>
          </a:xfrm>
          <a:prstGeom prst="rect">
            <a:avLst/>
          </a:prstGeom>
          <a:effectLst>
            <a:softEdge rad="0"/>
          </a:effectLst>
        </p:spPr>
      </p:pic>
      <p:graphicFrame>
        <p:nvGraphicFramePr>
          <p:cNvPr id="43" name="표 42">
            <a:extLst>
              <a:ext uri="{FF2B5EF4-FFF2-40B4-BE49-F238E27FC236}">
                <a16:creationId xmlns:a16="http://schemas.microsoft.com/office/drawing/2014/main" id="{084A1C71-7AA9-4CB1-B5BF-92665D78381F}"/>
              </a:ext>
            </a:extLst>
          </p:cNvPr>
          <p:cNvGraphicFramePr>
            <a:graphicFrameLocks noGrp="1"/>
          </p:cNvGraphicFramePr>
          <p:nvPr>
            <p:extLst>
              <p:ext uri="{D42A27DB-BD31-4B8C-83A1-F6EECF244321}">
                <p14:modId xmlns:p14="http://schemas.microsoft.com/office/powerpoint/2010/main" val="3410458916"/>
              </p:ext>
            </p:extLst>
          </p:nvPr>
        </p:nvGraphicFramePr>
        <p:xfrm>
          <a:off x="869798" y="1731817"/>
          <a:ext cx="1565730" cy="370840"/>
        </p:xfrm>
        <a:graphic>
          <a:graphicData uri="http://schemas.openxmlformats.org/drawingml/2006/table">
            <a:tbl>
              <a:tblPr firstRow="1" bandRow="1">
                <a:tableStyleId>{5C22544A-7EE6-4342-B048-85BDC9FD1C3A}</a:tableStyleId>
              </a:tblPr>
              <a:tblGrid>
                <a:gridCol w="1565730">
                  <a:extLst>
                    <a:ext uri="{9D8B030D-6E8A-4147-A177-3AD203B41FA5}">
                      <a16:colId xmlns:a16="http://schemas.microsoft.com/office/drawing/2014/main" val="2832150726"/>
                    </a:ext>
                  </a:extLst>
                </a:gridCol>
              </a:tblGrid>
              <a:tr h="370840">
                <a:tc>
                  <a:txBody>
                    <a:bodyPr/>
                    <a:lstStyle/>
                    <a:p>
                      <a:pPr algn="ctr" latinLnBrk="1"/>
                      <a:r>
                        <a:rPr lang="en-US" altLang="ko-KR" sz="1500" dirty="0" smtClean="0">
                          <a:solidFill>
                            <a:srgbClr val="00B050"/>
                          </a:solidFill>
                        </a:rPr>
                        <a:t>Bath</a:t>
                      </a:r>
                      <a:r>
                        <a:rPr lang="en-US" altLang="ko-KR" sz="1500" baseline="0" dirty="0" smtClean="0">
                          <a:solidFill>
                            <a:srgbClr val="00B050"/>
                          </a:solidFill>
                        </a:rPr>
                        <a:t> start time</a:t>
                      </a:r>
                      <a:endParaRPr lang="ko-KR" altLang="en-US" sz="15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sp>
        <p:nvSpPr>
          <p:cNvPr id="54" name="TextBox 53">
            <a:extLst>
              <a:ext uri="{FF2B5EF4-FFF2-40B4-BE49-F238E27FC236}">
                <a16:creationId xmlns:a16="http://schemas.microsoft.com/office/drawing/2014/main" id="{03851AB4-E429-40CC-9E70-1F2237C4A465}"/>
              </a:ext>
            </a:extLst>
          </p:cNvPr>
          <p:cNvSpPr txBox="1"/>
          <p:nvPr/>
        </p:nvSpPr>
        <p:spPr>
          <a:xfrm>
            <a:off x="3456199" y="2253971"/>
            <a:ext cx="7325938" cy="830997"/>
          </a:xfrm>
          <a:prstGeom prst="rect">
            <a:avLst/>
          </a:prstGeom>
          <a:noFill/>
        </p:spPr>
        <p:txBody>
          <a:bodyPr wrap="square" rtlCol="0">
            <a:spAutoFit/>
          </a:bodyPr>
          <a:lstStyle/>
          <a:p>
            <a:r>
              <a:rPr lang="ko-KR" altLang="en-US" sz="2400" b="1" dirty="0"/>
              <a:t>● </a:t>
            </a:r>
            <a:r>
              <a:rPr lang="en-US" altLang="ko-KR" sz="2400" b="1" dirty="0" smtClean="0"/>
              <a:t>Convert all to 24-hour integers for storage in integer fields</a:t>
            </a:r>
            <a:endParaRPr lang="ko-KR" altLang="en-US" sz="2400" b="1" dirty="0"/>
          </a:p>
        </p:txBody>
      </p:sp>
      <p:sp>
        <p:nvSpPr>
          <p:cNvPr id="55" name="TextBox 54">
            <a:extLst>
              <a:ext uri="{FF2B5EF4-FFF2-40B4-BE49-F238E27FC236}">
                <a16:creationId xmlns:a16="http://schemas.microsoft.com/office/drawing/2014/main" id="{877B0155-CAAC-43EB-8992-CE472441E6EA}"/>
              </a:ext>
            </a:extLst>
          </p:cNvPr>
          <p:cNvSpPr txBox="1"/>
          <p:nvPr/>
        </p:nvSpPr>
        <p:spPr>
          <a:xfrm>
            <a:off x="465220" y="304455"/>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64" name="표 63"/>
          <p:cNvGraphicFramePr>
            <a:graphicFrameLocks noGrp="1"/>
          </p:cNvGraphicFramePr>
          <p:nvPr>
            <p:extLst>
              <p:ext uri="{D42A27DB-BD31-4B8C-83A1-F6EECF244321}">
                <p14:modId xmlns:p14="http://schemas.microsoft.com/office/powerpoint/2010/main" val="1946329575"/>
              </p:ext>
            </p:extLst>
          </p:nvPr>
        </p:nvGraphicFramePr>
        <p:xfrm>
          <a:off x="8779752" y="1522299"/>
          <a:ext cx="3340674" cy="736600"/>
        </p:xfrm>
        <a:graphic>
          <a:graphicData uri="http://schemas.openxmlformats.org/drawingml/2006/table">
            <a:tbl>
              <a:tblPr firstRow="1" bandRow="1">
                <a:tableStyleId>{5C22544A-7EE6-4342-B048-85BDC9FD1C3A}</a:tableStyleId>
              </a:tblPr>
              <a:tblGrid>
                <a:gridCol w="1113558">
                  <a:extLst>
                    <a:ext uri="{9D8B030D-6E8A-4147-A177-3AD203B41FA5}">
                      <a16:colId xmlns:a16="http://schemas.microsoft.com/office/drawing/2014/main" val="3495750884"/>
                    </a:ext>
                  </a:extLst>
                </a:gridCol>
                <a:gridCol w="1113558">
                  <a:extLst>
                    <a:ext uri="{9D8B030D-6E8A-4147-A177-3AD203B41FA5}">
                      <a16:colId xmlns:a16="http://schemas.microsoft.com/office/drawing/2014/main" val="1627812997"/>
                    </a:ext>
                  </a:extLst>
                </a:gridCol>
                <a:gridCol w="1113558">
                  <a:extLst>
                    <a:ext uri="{9D8B030D-6E8A-4147-A177-3AD203B41FA5}">
                      <a16:colId xmlns:a16="http://schemas.microsoft.com/office/drawing/2014/main" val="461743688"/>
                    </a:ext>
                  </a:extLst>
                </a:gridCol>
              </a:tblGrid>
              <a:tr h="304579">
                <a:tc>
                  <a:txBody>
                    <a:bodyPr/>
                    <a:lstStyle/>
                    <a:p>
                      <a:pPr algn="ctr" latinLnBrk="1"/>
                      <a:r>
                        <a:rPr lang="en-US" altLang="ko-KR" dirty="0" smtClean="0">
                          <a:solidFill>
                            <a:schemeClr val="tx1"/>
                          </a:solidFill>
                        </a:rPr>
                        <a:t>Average</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MIN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MAX</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16</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5</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23</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sp>
        <p:nvSpPr>
          <p:cNvPr id="24" name="타원 23">
            <a:extLst>
              <a:ext uri="{FF2B5EF4-FFF2-40B4-BE49-F238E27FC236}">
                <a16:creationId xmlns:a16="http://schemas.microsoft.com/office/drawing/2014/main" id="{362B0A97-E9FA-4710-BE7E-0E343C1FA597}"/>
              </a:ext>
            </a:extLst>
          </p:cNvPr>
          <p:cNvSpPr/>
          <p:nvPr/>
        </p:nvSpPr>
        <p:spPr>
          <a:xfrm>
            <a:off x="6244401" y="1096522"/>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25" name="타원 24">
            <a:extLst>
              <a:ext uri="{FF2B5EF4-FFF2-40B4-BE49-F238E27FC236}">
                <a16:creationId xmlns:a16="http://schemas.microsoft.com/office/drawing/2014/main" id="{58FEC933-537E-430B-8C35-338F62CFA541}"/>
              </a:ext>
            </a:extLst>
          </p:cNvPr>
          <p:cNvSpPr/>
          <p:nvPr/>
        </p:nvSpPr>
        <p:spPr>
          <a:xfrm>
            <a:off x="8102468" y="1094646"/>
            <a:ext cx="343472" cy="34347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26" name="타원 25">
            <a:extLst>
              <a:ext uri="{FF2B5EF4-FFF2-40B4-BE49-F238E27FC236}">
                <a16:creationId xmlns:a16="http://schemas.microsoft.com/office/drawing/2014/main" id="{6DA9168F-8003-4D39-A8F8-7862DC9A3B7F}"/>
              </a:ext>
            </a:extLst>
          </p:cNvPr>
          <p:cNvSpPr/>
          <p:nvPr/>
        </p:nvSpPr>
        <p:spPr>
          <a:xfrm>
            <a:off x="10234191" y="1073396"/>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31" name="TextBox 30">
            <a:extLst>
              <a:ext uri="{FF2B5EF4-FFF2-40B4-BE49-F238E27FC236}">
                <a16:creationId xmlns:a16="http://schemas.microsoft.com/office/drawing/2014/main" id="{8D6D7B01-9AB1-4FBA-8955-7A6A132134C0}"/>
              </a:ext>
            </a:extLst>
          </p:cNvPr>
          <p:cNvSpPr txBox="1"/>
          <p:nvPr/>
        </p:nvSpPr>
        <p:spPr>
          <a:xfrm>
            <a:off x="6587873" y="1060266"/>
            <a:ext cx="1709068" cy="369332"/>
          </a:xfrm>
          <a:prstGeom prst="rect">
            <a:avLst/>
          </a:prstGeom>
          <a:noFill/>
          <a:ln>
            <a:noFill/>
          </a:ln>
        </p:spPr>
        <p:txBody>
          <a:bodyPr wrap="square" rtlCol="0">
            <a:spAutoFit/>
          </a:bodyPr>
          <a:lstStyle/>
          <a:p>
            <a:r>
              <a:rPr lang="en-US" altLang="ko-KR" b="1" dirty="0" smtClean="0"/>
              <a:t>Temperature</a:t>
            </a:r>
            <a:endParaRPr lang="ko-KR" altLang="en-US" b="1" dirty="0"/>
          </a:p>
        </p:txBody>
      </p:sp>
      <p:sp>
        <p:nvSpPr>
          <p:cNvPr id="32" name="TextBox 31">
            <a:extLst>
              <a:ext uri="{FF2B5EF4-FFF2-40B4-BE49-F238E27FC236}">
                <a16:creationId xmlns:a16="http://schemas.microsoft.com/office/drawing/2014/main" id="{64BD4105-936B-4124-AFA1-D5C781248EDB}"/>
              </a:ext>
            </a:extLst>
          </p:cNvPr>
          <p:cNvSpPr txBox="1"/>
          <p:nvPr/>
        </p:nvSpPr>
        <p:spPr>
          <a:xfrm>
            <a:off x="8282730" y="1072041"/>
            <a:ext cx="2090754" cy="369332"/>
          </a:xfrm>
          <a:prstGeom prst="rect">
            <a:avLst/>
          </a:prstGeom>
          <a:noFill/>
          <a:ln>
            <a:noFill/>
          </a:ln>
        </p:spPr>
        <p:txBody>
          <a:bodyPr wrap="square" rtlCol="0">
            <a:spAutoFit/>
          </a:bodyPr>
          <a:lstStyle/>
          <a:p>
            <a:pPr algn="ctr"/>
            <a:r>
              <a:rPr lang="en-US" altLang="ko-KR" b="1" dirty="0" smtClean="0">
                <a:solidFill>
                  <a:srgbClr val="00B050"/>
                </a:solidFill>
              </a:rPr>
              <a:t>Bath start time</a:t>
            </a:r>
            <a:endParaRPr lang="ko-KR" altLang="en-US" b="1" dirty="0">
              <a:solidFill>
                <a:srgbClr val="00B050"/>
              </a:solidFill>
            </a:endParaRPr>
          </a:p>
        </p:txBody>
      </p:sp>
      <p:sp>
        <p:nvSpPr>
          <p:cNvPr id="33" name="TextBox 32">
            <a:extLst>
              <a:ext uri="{FF2B5EF4-FFF2-40B4-BE49-F238E27FC236}">
                <a16:creationId xmlns:a16="http://schemas.microsoft.com/office/drawing/2014/main" id="{FD0192ED-46F3-4D97-BCC9-460BDDB36059}"/>
              </a:ext>
            </a:extLst>
          </p:cNvPr>
          <p:cNvSpPr txBox="1"/>
          <p:nvPr/>
        </p:nvSpPr>
        <p:spPr>
          <a:xfrm>
            <a:off x="10548408" y="1059118"/>
            <a:ext cx="1613328" cy="369332"/>
          </a:xfrm>
          <a:prstGeom prst="rect">
            <a:avLst/>
          </a:prstGeom>
          <a:noFill/>
          <a:ln>
            <a:noFill/>
          </a:ln>
        </p:spPr>
        <p:txBody>
          <a:bodyPr wrap="square" rtlCol="0">
            <a:spAutoFit/>
          </a:bodyPr>
          <a:lstStyle/>
          <a:p>
            <a:r>
              <a:rPr lang="en-US" altLang="ko-KR" b="1" dirty="0" smtClean="0"/>
              <a:t>Bathing time</a:t>
            </a:r>
            <a:endParaRPr lang="ko-KR" altLang="en-US" b="1" dirty="0"/>
          </a:p>
        </p:txBody>
      </p:sp>
      <p:sp>
        <p:nvSpPr>
          <p:cNvPr id="34" name="타원 33">
            <a:extLst>
              <a:ext uri="{FF2B5EF4-FFF2-40B4-BE49-F238E27FC236}">
                <a16:creationId xmlns:a16="http://schemas.microsoft.com/office/drawing/2014/main" id="{7CB23BD1-934A-4AE7-8019-4252498EC117}"/>
              </a:ext>
            </a:extLst>
          </p:cNvPr>
          <p:cNvSpPr/>
          <p:nvPr/>
        </p:nvSpPr>
        <p:spPr>
          <a:xfrm>
            <a:off x="5277997" y="1096522"/>
            <a:ext cx="343472" cy="343472"/>
          </a:xfrm>
          <a:prstGeom prst="ellipse">
            <a:avLst/>
          </a:prstGeom>
          <a:noFill/>
          <a:ln w="57150">
            <a:solidFill>
              <a:srgbClr val="9A9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35" name="TextBox 34">
            <a:extLst>
              <a:ext uri="{FF2B5EF4-FFF2-40B4-BE49-F238E27FC236}">
                <a16:creationId xmlns:a16="http://schemas.microsoft.com/office/drawing/2014/main" id="{AD627032-C3EA-4097-B11E-3411755C9D82}"/>
              </a:ext>
            </a:extLst>
          </p:cNvPr>
          <p:cNvSpPr txBox="1"/>
          <p:nvPr/>
        </p:nvSpPr>
        <p:spPr>
          <a:xfrm>
            <a:off x="5621469" y="1060266"/>
            <a:ext cx="692914" cy="369332"/>
          </a:xfrm>
          <a:prstGeom prst="rect">
            <a:avLst/>
          </a:prstGeom>
          <a:noFill/>
          <a:ln>
            <a:noFill/>
          </a:ln>
        </p:spPr>
        <p:txBody>
          <a:bodyPr wrap="square" rtlCol="0">
            <a:spAutoFit/>
          </a:bodyPr>
          <a:lstStyle/>
          <a:p>
            <a:r>
              <a:rPr lang="en-US" altLang="ko-KR" b="1" dirty="0" smtClean="0"/>
              <a:t>Age</a:t>
            </a:r>
            <a:endParaRPr lang="ko-KR" altLang="en-US" b="1" dirty="0"/>
          </a:p>
        </p:txBody>
      </p:sp>
      <p:sp>
        <p:nvSpPr>
          <p:cNvPr id="23" name="TextBox 22">
            <a:extLst>
              <a:ext uri="{FF2B5EF4-FFF2-40B4-BE49-F238E27FC236}">
                <a16:creationId xmlns:a16="http://schemas.microsoft.com/office/drawing/2014/main" id="{8D6D7B01-9AB1-4FBA-8955-7A6A132134C0}"/>
              </a:ext>
            </a:extLst>
          </p:cNvPr>
          <p:cNvSpPr txBox="1"/>
          <p:nvPr/>
        </p:nvSpPr>
        <p:spPr>
          <a:xfrm>
            <a:off x="325158" y="1359189"/>
            <a:ext cx="3068783" cy="369332"/>
          </a:xfrm>
          <a:prstGeom prst="rect">
            <a:avLst/>
          </a:prstGeom>
          <a:noFill/>
          <a:ln>
            <a:noFill/>
          </a:ln>
        </p:spPr>
        <p:txBody>
          <a:bodyPr wrap="square" rtlCol="0">
            <a:spAutoFit/>
          </a:bodyPr>
          <a:lstStyle/>
          <a:p>
            <a:r>
              <a:rPr lang="en-US" altLang="ko-KR" b="1" dirty="0" smtClean="0"/>
              <a:t>Table3 : bath </a:t>
            </a:r>
            <a:r>
              <a:rPr lang="en-US" altLang="ko-KR" b="1" dirty="0" err="1" smtClean="0"/>
              <a:t>strat</a:t>
            </a:r>
            <a:r>
              <a:rPr lang="en-US" altLang="ko-KR" b="1" dirty="0" smtClean="0"/>
              <a:t> time</a:t>
            </a:r>
            <a:endParaRPr lang="ko-KR" altLang="en-US" b="1" dirty="0"/>
          </a:p>
        </p:txBody>
      </p:sp>
    </p:spTree>
    <p:extLst>
      <p:ext uri="{BB962C8B-B14F-4D97-AF65-F5344CB8AC3E}">
        <p14:creationId xmlns:p14="http://schemas.microsoft.com/office/powerpoint/2010/main" val="1658757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D88E4607-9DCB-4441-8774-3AD9A9E27B4D}"/>
              </a:ext>
            </a:extLst>
          </p:cNvPr>
          <p:cNvSpPr/>
          <p:nvPr/>
        </p:nvSpPr>
        <p:spPr>
          <a:xfrm>
            <a:off x="508623" y="470648"/>
            <a:ext cx="1568918" cy="393018"/>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353771" y="448167"/>
            <a:ext cx="3447539" cy="830997"/>
          </a:xfrm>
          <a:prstGeom prst="rect">
            <a:avLst/>
          </a:prstGeom>
          <a:noFill/>
        </p:spPr>
        <p:txBody>
          <a:bodyPr wrap="square" rtlCol="0">
            <a:spAutoFit/>
          </a:bodyPr>
          <a:lstStyle/>
          <a:p>
            <a:pPr algn="ctr"/>
            <a:r>
              <a:rPr lang="en-US" altLang="ko-KR" sz="4800" b="1" dirty="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Contents</a:t>
            </a:r>
            <a:endParaRPr lang="en-US" altLang="ko-KR" sz="4800" dirty="0">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7" name="TextBox 6">
            <a:extLst>
              <a:ext uri="{FF2B5EF4-FFF2-40B4-BE49-F238E27FC236}">
                <a16:creationId xmlns:a16="http://schemas.microsoft.com/office/drawing/2014/main" id="{37B5A79B-FC4B-4CF9-A953-CFDF95A35F8F}"/>
              </a:ext>
            </a:extLst>
          </p:cNvPr>
          <p:cNvSpPr txBox="1"/>
          <p:nvPr/>
        </p:nvSpPr>
        <p:spPr>
          <a:xfrm>
            <a:off x="1743548" y="448167"/>
            <a:ext cx="5955560" cy="6966010"/>
          </a:xfrm>
          <a:prstGeom prst="rect">
            <a:avLst/>
          </a:prstGeom>
          <a:noFill/>
        </p:spPr>
        <p:txBody>
          <a:bodyPr wrap="square" rtlCol="0">
            <a:spAutoFit/>
          </a:bodyPr>
          <a:lstStyle/>
          <a:p>
            <a:pPr algn="r"/>
            <a:r>
              <a:rPr lang="en-US" altLang="ko-KR" sz="2000" b="1" spc="200" dirty="0" smtClean="0"/>
              <a:t>1. Team Introduction</a:t>
            </a:r>
          </a:p>
          <a:p>
            <a:pPr algn="r"/>
            <a:endParaRPr lang="en-US" altLang="ko-KR" sz="2000" b="1" spc="200" dirty="0" smtClean="0"/>
          </a:p>
          <a:p>
            <a:pPr algn="r"/>
            <a:r>
              <a:rPr lang="en-US" altLang="ko-KR" sz="2000" b="1" spc="200" dirty="0" smtClean="0"/>
              <a:t>2. Topic Selection</a:t>
            </a:r>
          </a:p>
          <a:p>
            <a:pPr algn="r"/>
            <a:endParaRPr lang="en-US" altLang="ko-KR" sz="2000" b="1" spc="200" dirty="0"/>
          </a:p>
          <a:p>
            <a:pPr algn="r"/>
            <a:r>
              <a:rPr lang="en-US" altLang="ko-KR" sz="2000" b="1" spc="200" dirty="0" smtClean="0"/>
              <a:t>3. I-Tub Project Introduction</a:t>
            </a:r>
            <a:endParaRPr lang="en-US" altLang="ko-KR" sz="2000" b="1" spc="200" dirty="0"/>
          </a:p>
          <a:p>
            <a:pPr algn="r"/>
            <a:endParaRPr lang="en-US" altLang="ko-KR" sz="2000" b="1" spc="200" dirty="0" smtClean="0"/>
          </a:p>
          <a:p>
            <a:pPr algn="r"/>
            <a:endParaRPr lang="en-US" altLang="ko-KR" sz="2000" b="1" spc="200" dirty="0"/>
          </a:p>
          <a:p>
            <a:pPr algn="r"/>
            <a:r>
              <a:rPr lang="en-US" altLang="ko-KR" sz="2000" b="1" spc="200" dirty="0" smtClean="0"/>
              <a:t>4. I-Tub Data of using</a:t>
            </a:r>
          </a:p>
          <a:p>
            <a:endParaRPr lang="en-US" altLang="ko-KR" sz="2000" b="1" spc="200" dirty="0"/>
          </a:p>
          <a:p>
            <a:pPr algn="r"/>
            <a:endParaRPr lang="en-US" altLang="ko-KR" sz="2000" b="1" spc="200" dirty="0" smtClean="0"/>
          </a:p>
          <a:p>
            <a:pPr algn="r"/>
            <a:endParaRPr lang="en-US" altLang="ko-KR" sz="2000" b="1" spc="200" dirty="0" smtClean="0"/>
          </a:p>
          <a:p>
            <a:pPr algn="r"/>
            <a:endParaRPr lang="en-US" altLang="ko-KR" sz="2000" b="1" spc="200" dirty="0"/>
          </a:p>
          <a:p>
            <a:pPr algn="r"/>
            <a:endParaRPr lang="en-US" altLang="ko-KR" sz="2000" b="1" spc="200" dirty="0" smtClean="0"/>
          </a:p>
          <a:p>
            <a:pPr algn="r"/>
            <a:r>
              <a:rPr lang="en-US" altLang="ko-KR" sz="2000" b="1" spc="200" dirty="0"/>
              <a:t>5</a:t>
            </a:r>
            <a:r>
              <a:rPr lang="en-US" altLang="ko-KR" sz="2000" b="1" spc="200" dirty="0" smtClean="0"/>
              <a:t>. I-Tub Service Implement and Prototype Modeling</a:t>
            </a:r>
          </a:p>
          <a:p>
            <a:pPr algn="r">
              <a:spcBef>
                <a:spcPts val="200"/>
              </a:spcBef>
              <a:spcAft>
                <a:spcPts val="200"/>
              </a:spcAft>
            </a:pPr>
            <a:endParaRPr lang="en-US" altLang="ko-KR" sz="2000" b="1" spc="200" dirty="0" smtClean="0"/>
          </a:p>
          <a:p>
            <a:pPr algn="r">
              <a:spcBef>
                <a:spcPts val="200"/>
              </a:spcBef>
              <a:spcAft>
                <a:spcPts val="200"/>
              </a:spcAft>
            </a:pPr>
            <a:r>
              <a:rPr lang="en-US" altLang="ko-KR" sz="2000" b="1" spc="200" dirty="0" smtClean="0"/>
              <a:t>6. I-Tub Supplement Point</a:t>
            </a:r>
          </a:p>
          <a:p>
            <a:pPr algn="r">
              <a:spcBef>
                <a:spcPts val="200"/>
              </a:spcBef>
              <a:spcAft>
                <a:spcPts val="200"/>
              </a:spcAft>
            </a:pPr>
            <a:endParaRPr lang="en-US" altLang="ko-KR" sz="500" b="1" spc="200" dirty="0" smtClean="0"/>
          </a:p>
          <a:p>
            <a:pPr algn="r">
              <a:spcBef>
                <a:spcPts val="200"/>
              </a:spcBef>
              <a:spcAft>
                <a:spcPts val="200"/>
              </a:spcAft>
            </a:pPr>
            <a:endParaRPr lang="en-US" altLang="ko-KR" sz="500" b="1" spc="200" dirty="0" smtClean="0"/>
          </a:p>
          <a:p>
            <a:pPr algn="r">
              <a:spcBef>
                <a:spcPts val="200"/>
              </a:spcBef>
              <a:spcAft>
                <a:spcPts val="200"/>
              </a:spcAft>
            </a:pPr>
            <a:r>
              <a:rPr lang="en-US" altLang="ko-KR" sz="2000" b="1" spc="200" dirty="0" smtClean="0"/>
              <a:t>7. References</a:t>
            </a:r>
          </a:p>
          <a:p>
            <a:pPr marL="1257300" lvl="2" indent="-342900">
              <a:buFont typeface="+mj-lt"/>
              <a:buAutoNum type="arabicPeriod"/>
            </a:pPr>
            <a:endParaRPr lang="en-US" altLang="ko-KR" sz="2000" b="1" spc="200" dirty="0"/>
          </a:p>
          <a:p>
            <a:pPr marL="800100" lvl="1" indent="-342900">
              <a:buFont typeface="+mj-lt"/>
              <a:buAutoNum type="arabicPeriod"/>
            </a:pPr>
            <a:endParaRPr lang="en-US" altLang="ko-KR" sz="2000" b="1" spc="200" dirty="0"/>
          </a:p>
          <a:p>
            <a:pPr algn="r"/>
            <a:endParaRPr lang="en-US" altLang="ko-KR" sz="2000" b="1" spc="200" dirty="0"/>
          </a:p>
        </p:txBody>
      </p:sp>
      <p:cxnSp>
        <p:nvCxnSpPr>
          <p:cNvPr id="32" name="직선 연결선 31"/>
          <p:cNvCxnSpPr/>
          <p:nvPr/>
        </p:nvCxnSpPr>
        <p:spPr>
          <a:xfrm>
            <a:off x="7816894" y="508285"/>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934681" y="1629070"/>
            <a:ext cx="4257319" cy="738664"/>
          </a:xfrm>
          <a:prstGeom prst="rect">
            <a:avLst/>
          </a:prstGeom>
          <a:noFill/>
        </p:spPr>
        <p:txBody>
          <a:bodyPr wrap="none" rtlCol="0">
            <a:spAutoFit/>
          </a:bodyPr>
          <a:lstStyle/>
          <a:p>
            <a:pPr>
              <a:lnSpc>
                <a:spcPct val="150000"/>
              </a:lnSpc>
            </a:pPr>
            <a:r>
              <a:rPr lang="en-US" altLang="ko-KR" sz="1400" b="1" spc="200" dirty="0" smtClean="0"/>
              <a:t>3-1) I-Tub Development Environment</a:t>
            </a:r>
          </a:p>
          <a:p>
            <a:pPr>
              <a:lnSpc>
                <a:spcPct val="150000"/>
              </a:lnSpc>
            </a:pPr>
            <a:r>
              <a:rPr lang="en-US" altLang="ko-KR" sz="1400" b="1" spc="200" dirty="0" smtClean="0"/>
              <a:t>3-2) I-Tub System Architecture</a:t>
            </a:r>
          </a:p>
        </p:txBody>
      </p:sp>
      <p:cxnSp>
        <p:nvCxnSpPr>
          <p:cNvPr id="42" name="직선 연결선 41"/>
          <p:cNvCxnSpPr/>
          <p:nvPr/>
        </p:nvCxnSpPr>
        <p:spPr>
          <a:xfrm>
            <a:off x="7816894" y="2650747"/>
            <a:ext cx="0" cy="891270"/>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7816894" y="1736347"/>
            <a:ext cx="0" cy="602512"/>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7816894" y="4504362"/>
            <a:ext cx="0" cy="605960"/>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925056" y="4410158"/>
            <a:ext cx="3565976" cy="738664"/>
          </a:xfrm>
          <a:prstGeom prst="rect">
            <a:avLst/>
          </a:prstGeom>
          <a:noFill/>
        </p:spPr>
        <p:txBody>
          <a:bodyPr wrap="none" rtlCol="0">
            <a:spAutoFit/>
          </a:bodyPr>
          <a:lstStyle/>
          <a:p>
            <a:pPr>
              <a:lnSpc>
                <a:spcPct val="150000"/>
              </a:lnSpc>
            </a:pPr>
            <a:r>
              <a:rPr lang="en-US" altLang="ko-KR" sz="1400" b="1" spc="200" dirty="0"/>
              <a:t>5</a:t>
            </a:r>
            <a:r>
              <a:rPr lang="en-US" altLang="ko-KR" sz="1400" b="1" spc="200" dirty="0" smtClean="0"/>
              <a:t>-1) I-Tub Website diagram</a:t>
            </a:r>
          </a:p>
          <a:p>
            <a:pPr>
              <a:lnSpc>
                <a:spcPct val="150000"/>
              </a:lnSpc>
            </a:pPr>
            <a:r>
              <a:rPr lang="en-US" altLang="ko-KR" sz="1400" b="1" spc="200" dirty="0"/>
              <a:t>5</a:t>
            </a:r>
            <a:r>
              <a:rPr lang="en-US" altLang="ko-KR" sz="1400" b="1" spc="200" dirty="0" smtClean="0"/>
              <a:t>-2) I-Tub Prototype Modeling</a:t>
            </a:r>
            <a:endParaRPr lang="ko-KR" altLang="en-US" sz="1400" b="1" dirty="0"/>
          </a:p>
        </p:txBody>
      </p:sp>
      <p:sp>
        <p:nvSpPr>
          <p:cNvPr id="52" name="TextBox 51"/>
          <p:cNvSpPr txBox="1"/>
          <p:nvPr/>
        </p:nvSpPr>
        <p:spPr>
          <a:xfrm>
            <a:off x="7934681" y="2534866"/>
            <a:ext cx="3823483" cy="1708160"/>
          </a:xfrm>
          <a:prstGeom prst="rect">
            <a:avLst/>
          </a:prstGeom>
          <a:noFill/>
        </p:spPr>
        <p:txBody>
          <a:bodyPr wrap="none" rtlCol="0">
            <a:spAutoFit/>
          </a:bodyPr>
          <a:lstStyle/>
          <a:p>
            <a:pPr>
              <a:lnSpc>
                <a:spcPct val="150000"/>
              </a:lnSpc>
            </a:pPr>
            <a:r>
              <a:rPr lang="en-US" altLang="ko-KR" sz="1400" b="1" spc="200" dirty="0" smtClean="0"/>
              <a:t>4-1) I-Tub Data collecting</a:t>
            </a:r>
          </a:p>
          <a:p>
            <a:pPr>
              <a:lnSpc>
                <a:spcPct val="150000"/>
              </a:lnSpc>
            </a:pPr>
            <a:r>
              <a:rPr lang="en-US" altLang="ko-KR" sz="1400" b="1" spc="200" dirty="0" smtClean="0"/>
              <a:t>4-2) </a:t>
            </a:r>
            <a:r>
              <a:rPr lang="en-US" altLang="ko-KR" sz="1400" b="1" spc="200" dirty="0"/>
              <a:t>I-Tub </a:t>
            </a:r>
            <a:r>
              <a:rPr lang="en-US" altLang="ko-KR" sz="1400" b="1" spc="200" dirty="0" smtClean="0"/>
              <a:t>Data preprocessing </a:t>
            </a:r>
          </a:p>
          <a:p>
            <a:pPr>
              <a:lnSpc>
                <a:spcPct val="150000"/>
              </a:lnSpc>
            </a:pPr>
            <a:r>
              <a:rPr lang="en-US" altLang="ko-KR" sz="1400" b="1" spc="200" dirty="0"/>
              <a:t> </a:t>
            </a:r>
            <a:r>
              <a:rPr lang="en-US" altLang="ko-KR" sz="1400" b="1" spc="200" dirty="0" smtClean="0"/>
              <a:t>                   and visualization</a:t>
            </a:r>
          </a:p>
          <a:p>
            <a:pPr>
              <a:lnSpc>
                <a:spcPct val="150000"/>
              </a:lnSpc>
            </a:pPr>
            <a:r>
              <a:rPr lang="en-US" altLang="ko-KR" sz="1400" b="1" spc="200" dirty="0" smtClean="0"/>
              <a:t>4-3) </a:t>
            </a:r>
            <a:r>
              <a:rPr lang="en-US" altLang="ko-KR" sz="1400" b="1" spc="200" dirty="0"/>
              <a:t>I-Tub </a:t>
            </a:r>
            <a:r>
              <a:rPr lang="en-US" altLang="ko-KR" sz="1400" b="1" spc="200" dirty="0" smtClean="0"/>
              <a:t>Data Learning</a:t>
            </a:r>
          </a:p>
          <a:p>
            <a:pPr>
              <a:lnSpc>
                <a:spcPct val="150000"/>
              </a:lnSpc>
            </a:pPr>
            <a:r>
              <a:rPr lang="en-US" altLang="ko-KR" sz="1400" b="1" spc="200" dirty="0"/>
              <a:t> </a:t>
            </a:r>
            <a:r>
              <a:rPr lang="en-US" altLang="ko-KR" sz="1400" b="1" spc="200" dirty="0" smtClean="0"/>
              <a:t>             and Selection</a:t>
            </a:r>
            <a:endParaRPr lang="ko-KR" altLang="en-US" sz="1400" b="1" dirty="0"/>
          </a:p>
        </p:txBody>
      </p:sp>
      <p:cxnSp>
        <p:nvCxnSpPr>
          <p:cNvPr id="54" name="직선 연결선 53"/>
          <p:cNvCxnSpPr/>
          <p:nvPr/>
        </p:nvCxnSpPr>
        <p:spPr>
          <a:xfrm>
            <a:off x="7816894" y="1146075"/>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a:off x="7816894" y="5458979"/>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7816894" y="6034715"/>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32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93470"/>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구부러진 연결선 13"/>
          <p:cNvCxnSpPr>
            <a:endCxn id="39" idx="1"/>
          </p:cNvCxnSpPr>
          <p:nvPr/>
        </p:nvCxnSpPr>
        <p:spPr>
          <a:xfrm rot="5400000" flipH="1" flipV="1">
            <a:off x="1792918" y="2384371"/>
            <a:ext cx="2011133" cy="1135529"/>
          </a:xfrm>
          <a:prstGeom prst="curved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7" name="그림 26">
            <a:extLst>
              <a:ext uri="{FF2B5EF4-FFF2-40B4-BE49-F238E27FC236}">
                <a16:creationId xmlns:a16="http://schemas.microsoft.com/office/drawing/2014/main" id="{890280F0-B7AF-43C5-8C79-6B89ADF27844}"/>
              </a:ext>
            </a:extLst>
          </p:cNvPr>
          <p:cNvPicPr>
            <a:picLocks noChangeAspect="1"/>
          </p:cNvPicPr>
          <p:nvPr/>
        </p:nvPicPr>
        <p:blipFill>
          <a:blip r:embed="rId2"/>
          <a:stretch>
            <a:fillRect/>
          </a:stretch>
        </p:blipFill>
        <p:spPr>
          <a:xfrm>
            <a:off x="1058604" y="2098316"/>
            <a:ext cx="1213292" cy="4186800"/>
          </a:xfrm>
          <a:prstGeom prst="rect">
            <a:avLst/>
          </a:prstGeom>
        </p:spPr>
      </p:pic>
      <p:sp>
        <p:nvSpPr>
          <p:cNvPr id="28" name="타원 27">
            <a:extLst>
              <a:ext uri="{FF2B5EF4-FFF2-40B4-BE49-F238E27FC236}">
                <a16:creationId xmlns:a16="http://schemas.microsoft.com/office/drawing/2014/main" id="{E144CDE5-3D2E-4D5E-873B-BB2180206F3F}"/>
              </a:ext>
            </a:extLst>
          </p:cNvPr>
          <p:cNvSpPr/>
          <p:nvPr/>
        </p:nvSpPr>
        <p:spPr>
          <a:xfrm>
            <a:off x="494448" y="1733114"/>
            <a:ext cx="343472" cy="343472"/>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graphicFrame>
        <p:nvGraphicFramePr>
          <p:cNvPr id="38" name="표 37">
            <a:extLst>
              <a:ext uri="{FF2B5EF4-FFF2-40B4-BE49-F238E27FC236}">
                <a16:creationId xmlns:a16="http://schemas.microsoft.com/office/drawing/2014/main" id="{ED7EC79B-1B1E-4105-BF9D-0E15419AEE82}"/>
              </a:ext>
            </a:extLst>
          </p:cNvPr>
          <p:cNvGraphicFramePr>
            <a:graphicFrameLocks noGrp="1"/>
          </p:cNvGraphicFramePr>
          <p:nvPr>
            <p:extLst>
              <p:ext uri="{D42A27DB-BD31-4B8C-83A1-F6EECF244321}">
                <p14:modId xmlns:p14="http://schemas.microsoft.com/office/powerpoint/2010/main" val="812235487"/>
              </p:ext>
            </p:extLst>
          </p:nvPr>
        </p:nvGraphicFramePr>
        <p:xfrm>
          <a:off x="1068331" y="1719430"/>
          <a:ext cx="1213292" cy="370840"/>
        </p:xfrm>
        <a:graphic>
          <a:graphicData uri="http://schemas.openxmlformats.org/drawingml/2006/table">
            <a:tbl>
              <a:tblPr firstRow="1" bandRow="1">
                <a:tableStyleId>{5C22544A-7EE6-4342-B048-85BDC9FD1C3A}</a:tableStyleId>
              </a:tblPr>
              <a:tblGrid>
                <a:gridCol w="1213292">
                  <a:extLst>
                    <a:ext uri="{9D8B030D-6E8A-4147-A177-3AD203B41FA5}">
                      <a16:colId xmlns:a16="http://schemas.microsoft.com/office/drawing/2014/main" val="2832150726"/>
                    </a:ext>
                  </a:extLst>
                </a:gridCol>
              </a:tblGrid>
              <a:tr h="370840">
                <a:tc>
                  <a:txBody>
                    <a:bodyPr/>
                    <a:lstStyle/>
                    <a:p>
                      <a:pPr algn="ctr" latinLnBrk="1"/>
                      <a:r>
                        <a:rPr lang="en-US" altLang="ko-KR" sz="1300" dirty="0" smtClean="0">
                          <a:solidFill>
                            <a:srgbClr val="00B0F0"/>
                          </a:solidFill>
                        </a:rPr>
                        <a:t>Bathing time</a:t>
                      </a:r>
                      <a:endParaRPr lang="ko-KR" altLang="en-US" sz="13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pic>
        <p:nvPicPr>
          <p:cNvPr id="39" name="그림 38">
            <a:extLst>
              <a:ext uri="{FF2B5EF4-FFF2-40B4-BE49-F238E27FC236}">
                <a16:creationId xmlns:a16="http://schemas.microsoft.com/office/drawing/2014/main" id="{5EAAC1A0-4B0E-435F-AAE8-D7E8909ADA7F}"/>
              </a:ext>
            </a:extLst>
          </p:cNvPr>
          <p:cNvPicPr>
            <a:picLocks noChangeAspect="1"/>
          </p:cNvPicPr>
          <p:nvPr/>
        </p:nvPicPr>
        <p:blipFill rotWithShape="1">
          <a:blip r:embed="rId3"/>
          <a:srcRect l="71163" t="26144" r="18934" b="70910"/>
          <a:stretch/>
        </p:blipFill>
        <p:spPr>
          <a:xfrm>
            <a:off x="3366249" y="1712568"/>
            <a:ext cx="3473051" cy="468000"/>
          </a:xfrm>
          <a:prstGeom prst="rect">
            <a:avLst/>
          </a:prstGeom>
          <a:effectLst>
            <a:softEdge rad="0"/>
          </a:effectLst>
        </p:spPr>
      </p:pic>
      <p:sp>
        <p:nvSpPr>
          <p:cNvPr id="40" name="TextBox 39">
            <a:extLst>
              <a:ext uri="{FF2B5EF4-FFF2-40B4-BE49-F238E27FC236}">
                <a16:creationId xmlns:a16="http://schemas.microsoft.com/office/drawing/2014/main" id="{877B0155-CAAC-43EB-8992-CE472441E6EA}"/>
              </a:ext>
            </a:extLst>
          </p:cNvPr>
          <p:cNvSpPr txBox="1"/>
          <p:nvPr/>
        </p:nvSpPr>
        <p:spPr>
          <a:xfrm>
            <a:off x="465220" y="304455"/>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49" name="표 48"/>
          <p:cNvGraphicFramePr>
            <a:graphicFrameLocks noGrp="1"/>
          </p:cNvGraphicFramePr>
          <p:nvPr>
            <p:extLst>
              <p:ext uri="{D42A27DB-BD31-4B8C-83A1-F6EECF244321}">
                <p14:modId xmlns:p14="http://schemas.microsoft.com/office/powerpoint/2010/main" val="1146954772"/>
              </p:ext>
            </p:extLst>
          </p:nvPr>
        </p:nvGraphicFramePr>
        <p:xfrm>
          <a:off x="8779752" y="1522299"/>
          <a:ext cx="3340674" cy="736600"/>
        </p:xfrm>
        <a:graphic>
          <a:graphicData uri="http://schemas.openxmlformats.org/drawingml/2006/table">
            <a:tbl>
              <a:tblPr firstRow="1" bandRow="1">
                <a:tableStyleId>{5C22544A-7EE6-4342-B048-85BDC9FD1C3A}</a:tableStyleId>
              </a:tblPr>
              <a:tblGrid>
                <a:gridCol w="1113558">
                  <a:extLst>
                    <a:ext uri="{9D8B030D-6E8A-4147-A177-3AD203B41FA5}">
                      <a16:colId xmlns:a16="http://schemas.microsoft.com/office/drawing/2014/main" val="3495750884"/>
                    </a:ext>
                  </a:extLst>
                </a:gridCol>
                <a:gridCol w="1113558">
                  <a:extLst>
                    <a:ext uri="{9D8B030D-6E8A-4147-A177-3AD203B41FA5}">
                      <a16:colId xmlns:a16="http://schemas.microsoft.com/office/drawing/2014/main" val="1627812997"/>
                    </a:ext>
                  </a:extLst>
                </a:gridCol>
                <a:gridCol w="1113558">
                  <a:extLst>
                    <a:ext uri="{9D8B030D-6E8A-4147-A177-3AD203B41FA5}">
                      <a16:colId xmlns:a16="http://schemas.microsoft.com/office/drawing/2014/main" val="461743688"/>
                    </a:ext>
                  </a:extLst>
                </a:gridCol>
              </a:tblGrid>
              <a:tr h="304579">
                <a:tc>
                  <a:txBody>
                    <a:bodyPr/>
                    <a:lstStyle/>
                    <a:p>
                      <a:pPr algn="ctr" latinLnBrk="1"/>
                      <a:r>
                        <a:rPr lang="en-US" altLang="ko-KR" dirty="0" smtClean="0">
                          <a:solidFill>
                            <a:schemeClr val="tx1"/>
                          </a:solidFill>
                        </a:rPr>
                        <a:t>Average</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MIN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MAX</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23</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5</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120</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grpSp>
        <p:nvGrpSpPr>
          <p:cNvPr id="51" name="그룹 50">
            <a:extLst>
              <a:ext uri="{FF2B5EF4-FFF2-40B4-BE49-F238E27FC236}">
                <a16:creationId xmlns:a16="http://schemas.microsoft.com/office/drawing/2014/main" id="{87655CD2-446C-4282-825F-8C2E4F12D5BC}"/>
              </a:ext>
            </a:extLst>
          </p:cNvPr>
          <p:cNvGrpSpPr/>
          <p:nvPr/>
        </p:nvGrpSpPr>
        <p:grpSpPr>
          <a:xfrm>
            <a:off x="3404574" y="3109314"/>
            <a:ext cx="8208573" cy="2705100"/>
            <a:chOff x="1326984" y="2217539"/>
            <a:chExt cx="8208573" cy="2705100"/>
          </a:xfrm>
        </p:grpSpPr>
        <p:cxnSp>
          <p:nvCxnSpPr>
            <p:cNvPr id="52" name="직선 화살표 연결선 51">
              <a:extLst>
                <a:ext uri="{FF2B5EF4-FFF2-40B4-BE49-F238E27FC236}">
                  <a16:creationId xmlns:a16="http://schemas.microsoft.com/office/drawing/2014/main" id="{C6EC35F5-BB04-4C1A-A5D1-0B781DCA4906}"/>
                </a:ext>
              </a:extLst>
            </p:cNvPr>
            <p:cNvCxnSpPr>
              <a:cxnSpLocks/>
            </p:cNvCxnSpPr>
            <p:nvPr/>
          </p:nvCxnSpPr>
          <p:spPr>
            <a:xfrm>
              <a:off x="4782594" y="3579614"/>
              <a:ext cx="12973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그림 52">
              <a:extLst>
                <a:ext uri="{FF2B5EF4-FFF2-40B4-BE49-F238E27FC236}">
                  <a16:creationId xmlns:a16="http://schemas.microsoft.com/office/drawing/2014/main" id="{054BD152-E6A4-461F-BB39-73258F73AC6B}"/>
                </a:ext>
              </a:extLst>
            </p:cNvPr>
            <p:cNvPicPr>
              <a:picLocks noChangeAspect="1"/>
            </p:cNvPicPr>
            <p:nvPr/>
          </p:nvPicPr>
          <p:blipFill>
            <a:blip r:embed="rId4"/>
            <a:stretch>
              <a:fillRect/>
            </a:stretch>
          </p:blipFill>
          <p:spPr>
            <a:xfrm>
              <a:off x="1326984" y="2236589"/>
              <a:ext cx="2838450" cy="2686050"/>
            </a:xfrm>
            <a:prstGeom prst="rect">
              <a:avLst/>
            </a:prstGeom>
          </p:spPr>
        </p:pic>
        <p:pic>
          <p:nvPicPr>
            <p:cNvPr id="54" name="그림 53">
              <a:extLst>
                <a:ext uri="{FF2B5EF4-FFF2-40B4-BE49-F238E27FC236}">
                  <a16:creationId xmlns:a16="http://schemas.microsoft.com/office/drawing/2014/main" id="{4D4CCC0A-952F-4593-BF3D-D8C21FFECB28}"/>
                </a:ext>
              </a:extLst>
            </p:cNvPr>
            <p:cNvPicPr>
              <a:picLocks noChangeAspect="1"/>
            </p:cNvPicPr>
            <p:nvPr/>
          </p:nvPicPr>
          <p:blipFill>
            <a:blip r:embed="rId5"/>
            <a:stretch>
              <a:fillRect/>
            </a:stretch>
          </p:blipFill>
          <p:spPr>
            <a:xfrm>
              <a:off x="6697107" y="2217539"/>
              <a:ext cx="2838450" cy="2705100"/>
            </a:xfrm>
            <a:prstGeom prst="rect">
              <a:avLst/>
            </a:prstGeom>
          </p:spPr>
        </p:pic>
      </p:grpSp>
      <p:sp>
        <p:nvSpPr>
          <p:cNvPr id="23" name="타원 22">
            <a:extLst>
              <a:ext uri="{FF2B5EF4-FFF2-40B4-BE49-F238E27FC236}">
                <a16:creationId xmlns:a16="http://schemas.microsoft.com/office/drawing/2014/main" id="{7CB23BD1-934A-4AE7-8019-4252498EC117}"/>
              </a:ext>
            </a:extLst>
          </p:cNvPr>
          <p:cNvSpPr/>
          <p:nvPr/>
        </p:nvSpPr>
        <p:spPr>
          <a:xfrm>
            <a:off x="5277997" y="1096522"/>
            <a:ext cx="343472" cy="343472"/>
          </a:xfrm>
          <a:prstGeom prst="ellipse">
            <a:avLst/>
          </a:prstGeom>
          <a:noFill/>
          <a:ln w="57150">
            <a:solidFill>
              <a:srgbClr val="9A9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24" name="타원 23">
            <a:extLst>
              <a:ext uri="{FF2B5EF4-FFF2-40B4-BE49-F238E27FC236}">
                <a16:creationId xmlns:a16="http://schemas.microsoft.com/office/drawing/2014/main" id="{362B0A97-E9FA-4710-BE7E-0E343C1FA597}"/>
              </a:ext>
            </a:extLst>
          </p:cNvPr>
          <p:cNvSpPr/>
          <p:nvPr/>
        </p:nvSpPr>
        <p:spPr>
          <a:xfrm>
            <a:off x="6244401" y="1096522"/>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25" name="타원 24">
            <a:extLst>
              <a:ext uri="{FF2B5EF4-FFF2-40B4-BE49-F238E27FC236}">
                <a16:creationId xmlns:a16="http://schemas.microsoft.com/office/drawing/2014/main" id="{58FEC933-537E-430B-8C35-338F62CFA541}"/>
              </a:ext>
            </a:extLst>
          </p:cNvPr>
          <p:cNvSpPr/>
          <p:nvPr/>
        </p:nvSpPr>
        <p:spPr>
          <a:xfrm>
            <a:off x="8102468" y="1094646"/>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26" name="타원 25">
            <a:extLst>
              <a:ext uri="{FF2B5EF4-FFF2-40B4-BE49-F238E27FC236}">
                <a16:creationId xmlns:a16="http://schemas.microsoft.com/office/drawing/2014/main" id="{6DA9168F-8003-4D39-A8F8-7862DC9A3B7F}"/>
              </a:ext>
            </a:extLst>
          </p:cNvPr>
          <p:cNvSpPr/>
          <p:nvPr/>
        </p:nvSpPr>
        <p:spPr>
          <a:xfrm>
            <a:off x="10234191" y="1073396"/>
            <a:ext cx="343472" cy="343472"/>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29" name="TextBox 28">
            <a:extLst>
              <a:ext uri="{FF2B5EF4-FFF2-40B4-BE49-F238E27FC236}">
                <a16:creationId xmlns:a16="http://schemas.microsoft.com/office/drawing/2014/main" id="{AD627032-C3EA-4097-B11E-3411755C9D82}"/>
              </a:ext>
            </a:extLst>
          </p:cNvPr>
          <p:cNvSpPr txBox="1"/>
          <p:nvPr/>
        </p:nvSpPr>
        <p:spPr>
          <a:xfrm>
            <a:off x="5621469" y="1060266"/>
            <a:ext cx="692914" cy="369332"/>
          </a:xfrm>
          <a:prstGeom prst="rect">
            <a:avLst/>
          </a:prstGeom>
          <a:noFill/>
          <a:ln>
            <a:noFill/>
          </a:ln>
        </p:spPr>
        <p:txBody>
          <a:bodyPr wrap="square" rtlCol="0">
            <a:spAutoFit/>
          </a:bodyPr>
          <a:lstStyle/>
          <a:p>
            <a:r>
              <a:rPr lang="en-US" altLang="ko-KR" b="1" dirty="0" smtClean="0"/>
              <a:t>Age</a:t>
            </a:r>
            <a:endParaRPr lang="ko-KR" altLang="en-US" b="1" dirty="0"/>
          </a:p>
        </p:txBody>
      </p:sp>
      <p:sp>
        <p:nvSpPr>
          <p:cNvPr id="30" name="TextBox 29">
            <a:extLst>
              <a:ext uri="{FF2B5EF4-FFF2-40B4-BE49-F238E27FC236}">
                <a16:creationId xmlns:a16="http://schemas.microsoft.com/office/drawing/2014/main" id="{8D6D7B01-9AB1-4FBA-8955-7A6A132134C0}"/>
              </a:ext>
            </a:extLst>
          </p:cNvPr>
          <p:cNvSpPr txBox="1"/>
          <p:nvPr/>
        </p:nvSpPr>
        <p:spPr>
          <a:xfrm>
            <a:off x="6587873" y="1060266"/>
            <a:ext cx="1709068" cy="369332"/>
          </a:xfrm>
          <a:prstGeom prst="rect">
            <a:avLst/>
          </a:prstGeom>
          <a:noFill/>
          <a:ln>
            <a:noFill/>
          </a:ln>
        </p:spPr>
        <p:txBody>
          <a:bodyPr wrap="square" rtlCol="0">
            <a:spAutoFit/>
          </a:bodyPr>
          <a:lstStyle/>
          <a:p>
            <a:r>
              <a:rPr lang="en-US" altLang="ko-KR" b="1" dirty="0" smtClean="0"/>
              <a:t>Temperature</a:t>
            </a:r>
            <a:endParaRPr lang="ko-KR" altLang="en-US" b="1" dirty="0"/>
          </a:p>
        </p:txBody>
      </p:sp>
      <p:sp>
        <p:nvSpPr>
          <p:cNvPr id="31" name="TextBox 30">
            <a:extLst>
              <a:ext uri="{FF2B5EF4-FFF2-40B4-BE49-F238E27FC236}">
                <a16:creationId xmlns:a16="http://schemas.microsoft.com/office/drawing/2014/main" id="{64BD4105-936B-4124-AFA1-D5C781248EDB}"/>
              </a:ext>
            </a:extLst>
          </p:cNvPr>
          <p:cNvSpPr txBox="1"/>
          <p:nvPr/>
        </p:nvSpPr>
        <p:spPr>
          <a:xfrm>
            <a:off x="8282730" y="1072041"/>
            <a:ext cx="2090754" cy="369332"/>
          </a:xfrm>
          <a:prstGeom prst="rect">
            <a:avLst/>
          </a:prstGeom>
          <a:noFill/>
          <a:ln>
            <a:noFill/>
          </a:ln>
        </p:spPr>
        <p:txBody>
          <a:bodyPr wrap="square" rtlCol="0">
            <a:spAutoFit/>
          </a:bodyPr>
          <a:lstStyle/>
          <a:p>
            <a:pPr algn="ctr"/>
            <a:r>
              <a:rPr lang="en-US" altLang="ko-KR" b="1" dirty="0" smtClean="0"/>
              <a:t>Bath start time</a:t>
            </a:r>
            <a:endParaRPr lang="ko-KR" altLang="en-US" b="1" dirty="0"/>
          </a:p>
        </p:txBody>
      </p:sp>
      <p:sp>
        <p:nvSpPr>
          <p:cNvPr id="32" name="TextBox 31">
            <a:extLst>
              <a:ext uri="{FF2B5EF4-FFF2-40B4-BE49-F238E27FC236}">
                <a16:creationId xmlns:a16="http://schemas.microsoft.com/office/drawing/2014/main" id="{FD0192ED-46F3-4D97-BCC9-460BDDB36059}"/>
              </a:ext>
            </a:extLst>
          </p:cNvPr>
          <p:cNvSpPr txBox="1"/>
          <p:nvPr/>
        </p:nvSpPr>
        <p:spPr>
          <a:xfrm>
            <a:off x="10548408" y="1059118"/>
            <a:ext cx="1613328" cy="369332"/>
          </a:xfrm>
          <a:prstGeom prst="rect">
            <a:avLst/>
          </a:prstGeom>
          <a:noFill/>
          <a:ln>
            <a:noFill/>
          </a:ln>
        </p:spPr>
        <p:txBody>
          <a:bodyPr wrap="square" rtlCol="0">
            <a:spAutoFit/>
          </a:bodyPr>
          <a:lstStyle/>
          <a:p>
            <a:r>
              <a:rPr lang="en-US" altLang="ko-KR" b="1" dirty="0" smtClean="0">
                <a:solidFill>
                  <a:srgbClr val="00B0F0"/>
                </a:solidFill>
              </a:rPr>
              <a:t>Bathing time</a:t>
            </a:r>
            <a:endParaRPr lang="ko-KR" altLang="en-US" b="1" dirty="0">
              <a:solidFill>
                <a:srgbClr val="00B0F0"/>
              </a:solidFill>
            </a:endParaRPr>
          </a:p>
        </p:txBody>
      </p:sp>
      <p:sp>
        <p:nvSpPr>
          <p:cNvPr id="33" name="TextBox 32">
            <a:extLst>
              <a:ext uri="{FF2B5EF4-FFF2-40B4-BE49-F238E27FC236}">
                <a16:creationId xmlns:a16="http://schemas.microsoft.com/office/drawing/2014/main" id="{03851AB4-E429-40CC-9E70-1F2237C4A465}"/>
              </a:ext>
            </a:extLst>
          </p:cNvPr>
          <p:cNvSpPr txBox="1"/>
          <p:nvPr/>
        </p:nvSpPr>
        <p:spPr>
          <a:xfrm>
            <a:off x="3456198" y="2421125"/>
            <a:ext cx="7973373" cy="461665"/>
          </a:xfrm>
          <a:prstGeom prst="rect">
            <a:avLst/>
          </a:prstGeom>
          <a:noFill/>
        </p:spPr>
        <p:txBody>
          <a:bodyPr wrap="square" rtlCol="0">
            <a:spAutoFit/>
          </a:bodyPr>
          <a:lstStyle/>
          <a:p>
            <a:r>
              <a:rPr lang="ko-KR" altLang="en-US" sz="2400" b="1" dirty="0"/>
              <a:t>● </a:t>
            </a:r>
            <a:r>
              <a:rPr lang="en-US" altLang="ko-KR" sz="2400" b="1" dirty="0" smtClean="0"/>
              <a:t>Remove all characters to save to an integer field</a:t>
            </a:r>
            <a:endParaRPr lang="ko-KR" altLang="en-US" sz="2400" b="1" dirty="0"/>
          </a:p>
        </p:txBody>
      </p:sp>
      <p:sp>
        <p:nvSpPr>
          <p:cNvPr id="34" name="TextBox 33">
            <a:extLst>
              <a:ext uri="{FF2B5EF4-FFF2-40B4-BE49-F238E27FC236}">
                <a16:creationId xmlns:a16="http://schemas.microsoft.com/office/drawing/2014/main" id="{8D6D7B01-9AB1-4FBA-8955-7A6A132134C0}"/>
              </a:ext>
            </a:extLst>
          </p:cNvPr>
          <p:cNvSpPr txBox="1"/>
          <p:nvPr/>
        </p:nvSpPr>
        <p:spPr>
          <a:xfrm>
            <a:off x="432445" y="1337928"/>
            <a:ext cx="2758879" cy="369332"/>
          </a:xfrm>
          <a:prstGeom prst="rect">
            <a:avLst/>
          </a:prstGeom>
          <a:noFill/>
          <a:ln>
            <a:noFill/>
          </a:ln>
        </p:spPr>
        <p:txBody>
          <a:bodyPr wrap="square" rtlCol="0">
            <a:spAutoFit/>
          </a:bodyPr>
          <a:lstStyle/>
          <a:p>
            <a:r>
              <a:rPr lang="en-US" altLang="ko-KR" b="1" dirty="0" smtClean="0"/>
              <a:t>Table4 : Bathing time</a:t>
            </a:r>
            <a:endParaRPr lang="ko-KR" altLang="en-US" b="1" dirty="0"/>
          </a:p>
        </p:txBody>
      </p:sp>
    </p:spTree>
    <p:extLst>
      <p:ext uri="{BB962C8B-B14F-4D97-AF65-F5344CB8AC3E}">
        <p14:creationId xmlns:p14="http://schemas.microsoft.com/office/powerpoint/2010/main" val="2823932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154322"/>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6A0AFEC5-621A-4253-B488-8DEBE1058803}"/>
              </a:ext>
            </a:extLst>
          </p:cNvPr>
          <p:cNvPicPr>
            <a:picLocks noChangeAspect="1"/>
          </p:cNvPicPr>
          <p:nvPr/>
        </p:nvPicPr>
        <p:blipFill>
          <a:blip r:embed="rId3"/>
          <a:stretch>
            <a:fillRect/>
          </a:stretch>
        </p:blipFill>
        <p:spPr>
          <a:xfrm>
            <a:off x="520377" y="1044239"/>
            <a:ext cx="7161829" cy="5205475"/>
          </a:xfrm>
          <a:prstGeom prst="rect">
            <a:avLst/>
          </a:prstGeom>
        </p:spPr>
      </p:pic>
      <p:sp>
        <p:nvSpPr>
          <p:cNvPr id="19" name="TextBox 18">
            <a:extLst>
              <a:ext uri="{FF2B5EF4-FFF2-40B4-BE49-F238E27FC236}">
                <a16:creationId xmlns:a16="http://schemas.microsoft.com/office/drawing/2014/main" id="{439081C3-781B-4BF8-870E-09F8DCED1388}"/>
              </a:ext>
            </a:extLst>
          </p:cNvPr>
          <p:cNvSpPr txBox="1"/>
          <p:nvPr/>
        </p:nvSpPr>
        <p:spPr>
          <a:xfrm>
            <a:off x="465220" y="165307"/>
            <a:ext cx="9361686"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a:t>
            </a:r>
            <a:r>
              <a:rPr lang="en-US" altLang="ko-KR" sz="4000" b="1" dirty="0">
                <a:latin typeface="맑은 고딕" panose="020B0503020000020004" pitchFamily="50" charset="-127"/>
                <a:cs typeface="함초롬바탕" panose="02030604000101010101" pitchFamily="18" charset="-127"/>
              </a:rPr>
              <a:t>Data Preprocessing</a:t>
            </a:r>
          </a:p>
        </p:txBody>
      </p:sp>
      <p:graphicFrame>
        <p:nvGraphicFramePr>
          <p:cNvPr id="10" name="표 9"/>
          <p:cNvGraphicFramePr>
            <a:graphicFrameLocks noGrp="1"/>
          </p:cNvGraphicFramePr>
          <p:nvPr>
            <p:extLst>
              <p:ext uri="{D42A27DB-BD31-4B8C-83A1-F6EECF244321}">
                <p14:modId xmlns:p14="http://schemas.microsoft.com/office/powerpoint/2010/main" val="1114772837"/>
              </p:ext>
            </p:extLst>
          </p:nvPr>
        </p:nvGraphicFramePr>
        <p:xfrm>
          <a:off x="7873009" y="1627693"/>
          <a:ext cx="4034282" cy="3130560"/>
        </p:xfrm>
        <a:graphic>
          <a:graphicData uri="http://schemas.openxmlformats.org/drawingml/2006/table">
            <a:tbl>
              <a:tblPr/>
              <a:tblGrid>
                <a:gridCol w="1190498">
                  <a:extLst>
                    <a:ext uri="{9D8B030D-6E8A-4147-A177-3AD203B41FA5}">
                      <a16:colId xmlns:a16="http://schemas.microsoft.com/office/drawing/2014/main" val="1689243806"/>
                    </a:ext>
                  </a:extLst>
                </a:gridCol>
                <a:gridCol w="2843784">
                  <a:extLst>
                    <a:ext uri="{9D8B030D-6E8A-4147-A177-3AD203B41FA5}">
                      <a16:colId xmlns:a16="http://schemas.microsoft.com/office/drawing/2014/main" val="22219304"/>
                    </a:ext>
                  </a:extLst>
                </a:gridCol>
              </a:tblGrid>
              <a:tr h="391320">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name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Description</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extLst>
                  <a:ext uri="{0D108BD9-81ED-4DB2-BD59-A6C34878D82A}">
                    <a16:rowId xmlns:a16="http://schemas.microsoft.com/office/drawing/2014/main" val="1450923036"/>
                  </a:ext>
                </a:extLst>
              </a:tr>
              <a:tr h="391320">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s_gender</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gender</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4090218"/>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s_age</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age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536160"/>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s_temp</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temperature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2712932"/>
                  </a:ext>
                </a:extLst>
              </a:tr>
              <a:tr h="391320">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s_start</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start bath time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6230268"/>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s_during</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bath time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6901004"/>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s_perfume</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bath bomb use status</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184716"/>
                  </a:ext>
                </a:extLst>
              </a:tr>
              <a:tr h="391320">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s_job</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job</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4622054"/>
                  </a:ext>
                </a:extLst>
              </a:tr>
            </a:tbl>
          </a:graphicData>
        </a:graphic>
      </p:graphicFrame>
      <p:graphicFrame>
        <p:nvGraphicFramePr>
          <p:cNvPr id="11" name="표 10"/>
          <p:cNvGraphicFramePr>
            <a:graphicFrameLocks noGrp="1"/>
          </p:cNvGraphicFramePr>
          <p:nvPr>
            <p:extLst>
              <p:ext uri="{D42A27DB-BD31-4B8C-83A1-F6EECF244321}">
                <p14:modId xmlns:p14="http://schemas.microsoft.com/office/powerpoint/2010/main" val="1507802489"/>
              </p:ext>
            </p:extLst>
          </p:nvPr>
        </p:nvGraphicFramePr>
        <p:xfrm>
          <a:off x="7873009" y="5146596"/>
          <a:ext cx="4034282" cy="1120022"/>
        </p:xfrm>
        <a:graphic>
          <a:graphicData uri="http://schemas.openxmlformats.org/drawingml/2006/table">
            <a:tbl>
              <a:tblPr/>
              <a:tblGrid>
                <a:gridCol w="1190498">
                  <a:extLst>
                    <a:ext uri="{9D8B030D-6E8A-4147-A177-3AD203B41FA5}">
                      <a16:colId xmlns:a16="http://schemas.microsoft.com/office/drawing/2014/main" val="51577836"/>
                    </a:ext>
                  </a:extLst>
                </a:gridCol>
                <a:gridCol w="2843784">
                  <a:extLst>
                    <a:ext uri="{9D8B030D-6E8A-4147-A177-3AD203B41FA5}">
                      <a16:colId xmlns:a16="http://schemas.microsoft.com/office/drawing/2014/main" val="3840094303"/>
                    </a:ext>
                  </a:extLst>
                </a:gridCol>
              </a:tblGrid>
              <a:tr h="370988">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name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Description</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extLst>
                  <a:ext uri="{0D108BD9-81ED-4DB2-BD59-A6C34878D82A}">
                    <a16:rowId xmlns:a16="http://schemas.microsoft.com/office/drawing/2014/main" val="2351951405"/>
                  </a:ext>
                </a:extLst>
              </a:tr>
              <a:tr h="378046">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s_date</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date surveyed</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412882"/>
                  </a:ext>
                </a:extLst>
              </a:tr>
              <a:tr h="370988">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s_weather</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Weather</a:t>
                      </a:r>
                      <a:r>
                        <a:rPr lang="en-US" altLang="ko-KR" sz="1200" b="1" kern="0" spc="0" baseline="0" dirty="0" smtClean="0">
                          <a:solidFill>
                            <a:srgbClr val="000000"/>
                          </a:solidFill>
                          <a:effectLst/>
                          <a:latin typeface="+mn-ea"/>
                          <a:ea typeface="+mn-ea"/>
                        </a:rPr>
                        <a:t> of the date surveyed</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9595306"/>
                  </a:ext>
                </a:extLst>
              </a:tr>
            </a:tbl>
          </a:graphicData>
        </a:graphic>
      </p:graphicFrame>
      <p:sp>
        <p:nvSpPr>
          <p:cNvPr id="13" name="직사각형 12">
            <a:extLst>
              <a:ext uri="{FF2B5EF4-FFF2-40B4-BE49-F238E27FC236}">
                <a16:creationId xmlns:a16="http://schemas.microsoft.com/office/drawing/2014/main" id="{33ABA0F2-8F6A-44B7-AB21-8FBAA9D82947}"/>
              </a:ext>
            </a:extLst>
          </p:cNvPr>
          <p:cNvSpPr/>
          <p:nvPr/>
        </p:nvSpPr>
        <p:spPr>
          <a:xfrm>
            <a:off x="7787000" y="1201375"/>
            <a:ext cx="3986323" cy="4803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F0D252"/>
              </a:buClr>
            </a:pPr>
            <a:r>
              <a:rPr lang="en-US" altLang="ko-KR" sz="2000" b="1" dirty="0" smtClean="0">
                <a:solidFill>
                  <a:schemeClr val="tx1"/>
                </a:solidFill>
              </a:rPr>
              <a:t>Basic table columns of survey</a:t>
            </a:r>
            <a:endParaRPr lang="ko-KR" altLang="en-US" sz="2000" b="1" dirty="0">
              <a:solidFill>
                <a:schemeClr val="tx1"/>
              </a:solidFill>
            </a:endParaRPr>
          </a:p>
        </p:txBody>
      </p:sp>
      <p:sp>
        <p:nvSpPr>
          <p:cNvPr id="14" name="직사각형 13">
            <a:extLst>
              <a:ext uri="{FF2B5EF4-FFF2-40B4-BE49-F238E27FC236}">
                <a16:creationId xmlns:a16="http://schemas.microsoft.com/office/drawing/2014/main" id="{33ABA0F2-8F6A-44B7-AB21-8FBAA9D82947}"/>
              </a:ext>
            </a:extLst>
          </p:cNvPr>
          <p:cNvSpPr/>
          <p:nvPr/>
        </p:nvSpPr>
        <p:spPr>
          <a:xfrm>
            <a:off x="7787000" y="4758253"/>
            <a:ext cx="4604464" cy="4803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F0D252"/>
              </a:buClr>
            </a:pPr>
            <a:r>
              <a:rPr lang="en-US" altLang="ko-KR" sz="2000" b="1" dirty="0" smtClean="0">
                <a:solidFill>
                  <a:schemeClr val="tx1"/>
                </a:solidFill>
              </a:rPr>
              <a:t>Add </a:t>
            </a:r>
            <a:r>
              <a:rPr lang="en-US" altLang="ko-KR" sz="2000" b="1" dirty="0" err="1" smtClean="0">
                <a:solidFill>
                  <a:schemeClr val="tx1"/>
                </a:solidFill>
              </a:rPr>
              <a:t>colums</a:t>
            </a:r>
            <a:r>
              <a:rPr lang="en-US" altLang="ko-KR" sz="2000" b="1" dirty="0" smtClean="0">
                <a:solidFill>
                  <a:schemeClr val="tx1"/>
                </a:solidFill>
              </a:rPr>
              <a:t> to basic table</a:t>
            </a:r>
            <a:endParaRPr lang="ko-KR" altLang="en-US" sz="2000" b="1" dirty="0">
              <a:solidFill>
                <a:schemeClr val="tx1"/>
              </a:solidFill>
            </a:endParaRPr>
          </a:p>
        </p:txBody>
      </p:sp>
      <p:graphicFrame>
        <p:nvGraphicFramePr>
          <p:cNvPr id="12" name="표 7">
            <a:extLst>
              <a:ext uri="{FF2B5EF4-FFF2-40B4-BE49-F238E27FC236}">
                <a16:creationId xmlns:a16="http://schemas.microsoft.com/office/drawing/2014/main" id="{6114FAE8-14A4-41CE-8471-4775F80F826D}"/>
              </a:ext>
            </a:extLst>
          </p:cNvPr>
          <p:cNvGraphicFramePr>
            <a:graphicFrameLocks noGrp="1"/>
          </p:cNvGraphicFramePr>
          <p:nvPr>
            <p:extLst>
              <p:ext uri="{D42A27DB-BD31-4B8C-83A1-F6EECF244321}">
                <p14:modId xmlns:p14="http://schemas.microsoft.com/office/powerpoint/2010/main" val="3361348102"/>
              </p:ext>
            </p:extLst>
          </p:nvPr>
        </p:nvGraphicFramePr>
        <p:xfrm>
          <a:off x="520377" y="873631"/>
          <a:ext cx="11386914" cy="370840"/>
        </p:xfrm>
        <a:graphic>
          <a:graphicData uri="http://schemas.openxmlformats.org/drawingml/2006/table">
            <a:tbl>
              <a:tblPr firstRow="1" bandRow="1">
                <a:tableStyleId>{5C22544A-7EE6-4342-B048-85BDC9FD1C3A}</a:tableStyleId>
              </a:tblPr>
              <a:tblGrid>
                <a:gridCol w="1074673">
                  <a:extLst>
                    <a:ext uri="{9D8B030D-6E8A-4147-A177-3AD203B41FA5}">
                      <a16:colId xmlns:a16="http://schemas.microsoft.com/office/drawing/2014/main" val="1665916211"/>
                    </a:ext>
                  </a:extLst>
                </a:gridCol>
                <a:gridCol w="1475177">
                  <a:extLst>
                    <a:ext uri="{9D8B030D-6E8A-4147-A177-3AD203B41FA5}">
                      <a16:colId xmlns:a16="http://schemas.microsoft.com/office/drawing/2014/main" val="3931800829"/>
                    </a:ext>
                  </a:extLst>
                </a:gridCol>
                <a:gridCol w="942351">
                  <a:extLst>
                    <a:ext uri="{9D8B030D-6E8A-4147-A177-3AD203B41FA5}">
                      <a16:colId xmlns:a16="http://schemas.microsoft.com/office/drawing/2014/main" val="4104544172"/>
                    </a:ext>
                  </a:extLst>
                </a:gridCol>
                <a:gridCol w="1091143">
                  <a:extLst>
                    <a:ext uri="{9D8B030D-6E8A-4147-A177-3AD203B41FA5}">
                      <a16:colId xmlns:a16="http://schemas.microsoft.com/office/drawing/2014/main" val="2071757096"/>
                    </a:ext>
                  </a:extLst>
                </a:gridCol>
                <a:gridCol w="1080766">
                  <a:extLst>
                    <a:ext uri="{9D8B030D-6E8A-4147-A177-3AD203B41FA5}">
                      <a16:colId xmlns:a16="http://schemas.microsoft.com/office/drawing/2014/main" val="144601928"/>
                    </a:ext>
                  </a:extLst>
                </a:gridCol>
                <a:gridCol w="1415638">
                  <a:extLst>
                    <a:ext uri="{9D8B030D-6E8A-4147-A177-3AD203B41FA5}">
                      <a16:colId xmlns:a16="http://schemas.microsoft.com/office/drawing/2014/main" val="867727936"/>
                    </a:ext>
                  </a:extLst>
                </a:gridCol>
                <a:gridCol w="1620182">
                  <a:extLst>
                    <a:ext uri="{9D8B030D-6E8A-4147-A177-3AD203B41FA5}">
                      <a16:colId xmlns:a16="http://schemas.microsoft.com/office/drawing/2014/main" val="199935883"/>
                    </a:ext>
                  </a:extLst>
                </a:gridCol>
                <a:gridCol w="1099127">
                  <a:extLst>
                    <a:ext uri="{9D8B030D-6E8A-4147-A177-3AD203B41FA5}">
                      <a16:colId xmlns:a16="http://schemas.microsoft.com/office/drawing/2014/main" val="2688473200"/>
                    </a:ext>
                  </a:extLst>
                </a:gridCol>
                <a:gridCol w="1587857">
                  <a:extLst>
                    <a:ext uri="{9D8B030D-6E8A-4147-A177-3AD203B41FA5}">
                      <a16:colId xmlns:a16="http://schemas.microsoft.com/office/drawing/2014/main" val="2287402396"/>
                    </a:ext>
                  </a:extLst>
                </a:gridCol>
              </a:tblGrid>
              <a:tr h="370840">
                <a:tc>
                  <a:txBody>
                    <a:bodyPr/>
                    <a:lstStyle/>
                    <a:p>
                      <a:pPr algn="ctr" latinLnBrk="1"/>
                      <a:r>
                        <a:rPr lang="en-US" altLang="ko-KR" sz="1800" dirty="0" err="1" smtClean="0">
                          <a:solidFill>
                            <a:sysClr val="windowText" lastClr="000000"/>
                          </a:solidFill>
                        </a:rPr>
                        <a:t>s_date</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s_gender</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s_age</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s_temp</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s_start</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s_during</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s_perfume</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s_job</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s_weather</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47544723"/>
                  </a:ext>
                </a:extLst>
              </a:tr>
            </a:tbl>
          </a:graphicData>
        </a:graphic>
      </p:graphicFrame>
    </p:spTree>
    <p:extLst>
      <p:ext uri="{BB962C8B-B14F-4D97-AF65-F5344CB8AC3E}">
        <p14:creationId xmlns:p14="http://schemas.microsoft.com/office/powerpoint/2010/main" val="851030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3F3FFB9-31B7-4F7E-9FF5-C453DB84B302}"/>
              </a:ext>
            </a:extLst>
          </p:cNvPr>
          <p:cNvSpPr/>
          <p:nvPr/>
        </p:nvSpPr>
        <p:spPr>
          <a:xfrm>
            <a:off x="404260" y="16486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439081C3-781B-4BF8-870E-09F8DCED1388}"/>
              </a:ext>
            </a:extLst>
          </p:cNvPr>
          <p:cNvSpPr txBox="1"/>
          <p:nvPr/>
        </p:nvSpPr>
        <p:spPr>
          <a:xfrm>
            <a:off x="465218" y="175854"/>
            <a:ext cx="1095153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Visualization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(Scatterplot between all elements)</a:t>
            </a:r>
            <a:endParaRPr lang="en-US" altLang="ko-KR" sz="4000" b="1" dirty="0">
              <a:latin typeface="맑은 고딕" panose="020B0503020000020004" pitchFamily="50" charset="-127"/>
              <a:cs typeface="함초롬바탕" panose="02030604000101010101" pitchFamily="18" charset="-127"/>
            </a:endParaRPr>
          </a:p>
        </p:txBody>
      </p:sp>
      <p:sp>
        <p:nvSpPr>
          <p:cNvPr id="11" name="TextBox 10">
            <a:extLst>
              <a:ext uri="{FF2B5EF4-FFF2-40B4-BE49-F238E27FC236}">
                <a16:creationId xmlns:a16="http://schemas.microsoft.com/office/drawing/2014/main" id="{AF4E5D70-A9FF-46DE-921F-040CF95729C8}"/>
              </a:ext>
            </a:extLst>
          </p:cNvPr>
          <p:cNvSpPr txBox="1"/>
          <p:nvPr/>
        </p:nvSpPr>
        <p:spPr>
          <a:xfrm>
            <a:off x="7030395" y="1685096"/>
            <a:ext cx="4876683" cy="4401205"/>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Based on data of job, we found that bath time and temperature were randomly distributed as </a:t>
            </a:r>
          </a:p>
          <a:p>
            <a:pPr>
              <a:lnSpc>
                <a:spcPct val="200000"/>
              </a:lnSpc>
            </a:pPr>
            <a:r>
              <a:rPr lang="en-US" altLang="ko-KR" sz="2000" b="1" dirty="0" smtClean="0">
                <a:solidFill>
                  <a:srgbClr val="FF0000"/>
                </a:solidFill>
                <a:latin typeface="맑은 고딕" panose="020B0503020000020004" pitchFamily="50" charset="-127"/>
                <a:cs typeface="함초롬바탕" panose="02030604000101010101" pitchFamily="18" charset="-127"/>
              </a:rPr>
              <a:t>unnecessary</a:t>
            </a:r>
            <a:r>
              <a:rPr lang="en-US" altLang="ko-KR" sz="2000" b="1" dirty="0" smtClean="0">
                <a:latin typeface="맑은 고딕" panose="020B0503020000020004" pitchFamily="50" charset="-127"/>
                <a:cs typeface="함초롬바탕" panose="02030604000101010101" pitchFamily="18" charset="-127"/>
              </a:rPr>
              <a:t> factors,</a:t>
            </a:r>
          </a:p>
          <a:p>
            <a:pPr>
              <a:lnSpc>
                <a:spcPct val="200000"/>
              </a:lnSpc>
            </a:pPr>
            <a:r>
              <a:rPr lang="en-US" altLang="ko-KR" sz="2000" b="1" dirty="0" smtClean="0">
                <a:latin typeface="맑은 고딕" panose="020B0503020000020004" pitchFamily="50" charset="-127"/>
                <a:cs typeface="함초롬바탕" panose="02030604000101010101" pitchFamily="18" charset="-127"/>
              </a:rPr>
              <a:t>But in the case of </a:t>
            </a:r>
            <a:r>
              <a:rPr lang="en-US" altLang="ko-KR" sz="2000" b="1" dirty="0">
                <a:latin typeface="맑은 고딕" panose="020B0503020000020004" pitchFamily="50" charset="-127"/>
                <a:cs typeface="함초롬바탕" panose="02030604000101010101" pitchFamily="18" charset="-127"/>
              </a:rPr>
              <a:t>bath</a:t>
            </a:r>
            <a:r>
              <a:rPr lang="en-US" altLang="ko-KR" sz="2000" b="1" dirty="0" smtClean="0">
                <a:latin typeface="맑은 고딕" panose="020B0503020000020004" pitchFamily="50" charset="-127"/>
                <a:cs typeface="함초롬바탕" panose="02030604000101010101" pitchFamily="18" charset="-127"/>
              </a:rPr>
              <a:t> start time by age was clustered and </a:t>
            </a:r>
          </a:p>
          <a:p>
            <a:pPr>
              <a:lnSpc>
                <a:spcPct val="200000"/>
              </a:lnSpc>
            </a:pPr>
            <a:r>
              <a:rPr lang="en-US" altLang="ko-KR" sz="2000" b="1" dirty="0" smtClean="0">
                <a:solidFill>
                  <a:srgbClr val="0000FF"/>
                </a:solidFill>
                <a:latin typeface="맑은 고딕" panose="020B0503020000020004" pitchFamily="50" charset="-127"/>
                <a:cs typeface="함초롬바탕" panose="02030604000101010101" pitchFamily="18" charset="-127"/>
              </a:rPr>
              <a:t>necessary </a:t>
            </a:r>
            <a:r>
              <a:rPr lang="en-US" altLang="ko-KR" sz="2000" b="1" dirty="0" smtClean="0">
                <a:latin typeface="맑은 고딕" panose="020B0503020000020004" pitchFamily="50" charset="-127"/>
                <a:cs typeface="함초롬바탕" panose="02030604000101010101" pitchFamily="18" charset="-127"/>
              </a:rPr>
              <a:t>for prediction</a:t>
            </a:r>
            <a:endParaRPr lang="en-US" altLang="ko-KR" sz="2000" b="1" dirty="0">
              <a:latin typeface="맑은 고딕" panose="020B0503020000020004" pitchFamily="50" charset="-127"/>
              <a:cs typeface="함초롬바탕" panose="02030604000101010101" pitchFamily="18" charset="-127"/>
            </a:endParaRPr>
          </a:p>
        </p:txBody>
      </p:sp>
      <p:sp>
        <p:nvSpPr>
          <p:cNvPr id="12" name="이등변 삼각형 11">
            <a:extLst>
              <a:ext uri="{FF2B5EF4-FFF2-40B4-BE49-F238E27FC236}">
                <a16:creationId xmlns:a16="http://schemas.microsoft.com/office/drawing/2014/main" id="{DE009CED-06F9-4943-8624-78D7D5DA97FC}"/>
              </a:ext>
            </a:extLst>
          </p:cNvPr>
          <p:cNvSpPr/>
          <p:nvPr/>
        </p:nvSpPr>
        <p:spPr>
          <a:xfrm rot="19800000">
            <a:off x="6702732" y="1926001"/>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TextBox 13">
            <a:extLst>
              <a:ext uri="{FF2B5EF4-FFF2-40B4-BE49-F238E27FC236}">
                <a16:creationId xmlns:a16="http://schemas.microsoft.com/office/drawing/2014/main" id="{AF4E5D70-A9FF-46DE-921F-040CF95729C8}"/>
              </a:ext>
            </a:extLst>
          </p:cNvPr>
          <p:cNvSpPr txBox="1"/>
          <p:nvPr/>
        </p:nvSpPr>
        <p:spPr>
          <a:xfrm>
            <a:off x="6570101" y="776068"/>
            <a:ext cx="4907605" cy="461665"/>
          </a:xfrm>
          <a:prstGeom prst="rect">
            <a:avLst/>
          </a:prstGeom>
          <a:noFill/>
        </p:spPr>
        <p:txBody>
          <a:bodyPr wrap="square" rtlCol="0">
            <a:spAutoFit/>
          </a:bodyPr>
          <a:lstStyle/>
          <a:p>
            <a:r>
              <a:rPr lang="en-US" altLang="ko-KR" sz="1200" b="1" dirty="0" smtClean="0">
                <a:latin typeface="맑은 고딕" panose="020B0503020000020004" pitchFamily="50" charset="-127"/>
                <a:cs typeface="함초롬바탕" panose="02030604000101010101" pitchFamily="18" charset="-127"/>
              </a:rPr>
              <a:t>To represent the relationship between two variables using orthogonal coordinates</a:t>
            </a:r>
          </a:p>
        </p:txBody>
      </p:sp>
      <p:pic>
        <p:nvPicPr>
          <p:cNvPr id="15" name="그림 14"/>
          <p:cNvPicPr>
            <a:picLocks noChangeAspect="1"/>
          </p:cNvPicPr>
          <p:nvPr/>
        </p:nvPicPr>
        <p:blipFill>
          <a:blip r:embed="rId3"/>
          <a:stretch>
            <a:fillRect/>
          </a:stretch>
        </p:blipFill>
        <p:spPr>
          <a:xfrm>
            <a:off x="394291" y="1036140"/>
            <a:ext cx="5999082" cy="5250375"/>
          </a:xfrm>
          <a:prstGeom prst="rect">
            <a:avLst/>
          </a:prstGeom>
          <a:ln>
            <a:noFill/>
          </a:ln>
          <a:effectLst>
            <a:outerShdw blurRad="292100" dist="139700" dir="2700000" algn="tl" rotWithShape="0">
              <a:srgbClr val="333333">
                <a:alpha val="65000"/>
              </a:srgbClr>
            </a:outerShdw>
          </a:effectLst>
        </p:spPr>
      </p:pic>
      <p:sp>
        <p:nvSpPr>
          <p:cNvPr id="16" name="직사각형 15">
            <a:extLst>
              <a:ext uri="{FF2B5EF4-FFF2-40B4-BE49-F238E27FC236}">
                <a16:creationId xmlns:a16="http://schemas.microsoft.com/office/drawing/2014/main" id="{89AAFAD0-5F1B-47D7-B4A2-E83B36ABEA9B}"/>
              </a:ext>
            </a:extLst>
          </p:cNvPr>
          <p:cNvSpPr/>
          <p:nvPr/>
        </p:nvSpPr>
        <p:spPr>
          <a:xfrm>
            <a:off x="6613845" y="787891"/>
            <a:ext cx="1332000" cy="360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모서리가 둥근 직사각형 5"/>
          <p:cNvSpPr/>
          <p:nvPr/>
        </p:nvSpPr>
        <p:spPr>
          <a:xfrm rot="5400000">
            <a:off x="3329051" y="2668096"/>
            <a:ext cx="4036983" cy="807800"/>
          </a:xfrm>
          <a:prstGeom prst="roundRect">
            <a:avLst>
              <a:gd name="adj" fmla="val 3946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1746127" y="1036140"/>
            <a:ext cx="953398" cy="932383"/>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 name="직선 연결선 20"/>
          <p:cNvCxnSpPr/>
          <p:nvPr/>
        </p:nvCxnSpPr>
        <p:spPr>
          <a:xfrm>
            <a:off x="609600" y="1053505"/>
            <a:ext cx="5372198" cy="5082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타원 22"/>
          <p:cNvSpPr/>
          <p:nvPr/>
        </p:nvSpPr>
        <p:spPr>
          <a:xfrm>
            <a:off x="2819000" y="2096314"/>
            <a:ext cx="953398" cy="932383"/>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p:cNvSpPr/>
          <p:nvPr/>
        </p:nvSpPr>
        <p:spPr>
          <a:xfrm>
            <a:off x="3837646" y="2096314"/>
            <a:ext cx="953398" cy="932383"/>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580745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313348"/>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TextBox 18">
            <a:extLst>
              <a:ext uri="{FF2B5EF4-FFF2-40B4-BE49-F238E27FC236}">
                <a16:creationId xmlns:a16="http://schemas.microsoft.com/office/drawing/2014/main" id="{439081C3-781B-4BF8-870E-09F8DCED1388}"/>
              </a:ext>
            </a:extLst>
          </p:cNvPr>
          <p:cNvSpPr txBox="1"/>
          <p:nvPr/>
        </p:nvSpPr>
        <p:spPr>
          <a:xfrm>
            <a:off x="465218" y="324333"/>
            <a:ext cx="11667147" cy="1015663"/>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Visualization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(relationship between age</a:t>
            </a:r>
            <a:r>
              <a:rPr lang="en-US" altLang="ko-KR" sz="2000" b="1" dirty="0">
                <a:latin typeface="맑은 고딕" panose="020B0503020000020004" pitchFamily="50" charset="-127"/>
                <a:cs typeface="함초롬바탕" panose="02030604000101010101" pitchFamily="18" charset="-127"/>
              </a:rPr>
              <a:t> 		      						        and bath during time or bath start time)</a:t>
            </a:r>
            <a:endParaRPr lang="en-US" altLang="ko-KR" sz="4000" b="1" dirty="0">
              <a:latin typeface="맑은 고딕" panose="020B0503020000020004" pitchFamily="50" charset="-127"/>
              <a:cs typeface="함초롬바탕" panose="02030604000101010101" pitchFamily="18" charset="-127"/>
            </a:endParaRPr>
          </a:p>
        </p:txBody>
      </p:sp>
      <p:sp>
        <p:nvSpPr>
          <p:cNvPr id="43" name="TextBox 42">
            <a:extLst>
              <a:ext uri="{FF2B5EF4-FFF2-40B4-BE49-F238E27FC236}">
                <a16:creationId xmlns:a16="http://schemas.microsoft.com/office/drawing/2014/main" id="{AF4E5D70-A9FF-46DE-921F-040CF95729C8}"/>
              </a:ext>
            </a:extLst>
          </p:cNvPr>
          <p:cNvSpPr txBox="1"/>
          <p:nvPr/>
        </p:nvSpPr>
        <p:spPr>
          <a:xfrm>
            <a:off x="5254804" y="2027739"/>
            <a:ext cx="6743620" cy="1015663"/>
          </a:xfrm>
          <a:prstGeom prst="rect">
            <a:avLst/>
          </a:prstGeom>
          <a:noFill/>
        </p:spPr>
        <p:txBody>
          <a:bodyPr wrap="square" rtlCol="0">
            <a:spAutoFit/>
          </a:bodyPr>
          <a:lstStyle/>
          <a:p>
            <a:pPr>
              <a:lnSpc>
                <a:spcPct val="150000"/>
              </a:lnSpc>
            </a:pPr>
            <a:r>
              <a:rPr lang="en-US" altLang="ko-KR" sz="2000" b="1" dirty="0">
                <a:latin typeface="맑은 고딕" panose="020B0503020000020004" pitchFamily="50" charset="-127"/>
                <a:cs typeface="함초롬바탕" panose="02030604000101010101" pitchFamily="18" charset="-127"/>
              </a:rPr>
              <a:t>Depending on the </a:t>
            </a:r>
            <a:r>
              <a:rPr lang="en-US" altLang="ko-KR" sz="2000" b="1" dirty="0" smtClean="0">
                <a:latin typeface="맑은 고딕" panose="020B0503020000020004" pitchFamily="50" charset="-127"/>
                <a:cs typeface="함초롬바탕" panose="02030604000101010101" pitchFamily="18" charset="-127"/>
              </a:rPr>
              <a:t>age,</a:t>
            </a:r>
            <a:endParaRPr lang="en-US" altLang="ko-KR" sz="2000" b="1" dirty="0">
              <a:latin typeface="맑은 고딕" panose="020B0503020000020004" pitchFamily="50" charset="-127"/>
              <a:cs typeface="함초롬바탕" panose="02030604000101010101" pitchFamily="18" charset="-127"/>
            </a:endParaRPr>
          </a:p>
          <a:p>
            <a:pPr>
              <a:lnSpc>
                <a:spcPct val="150000"/>
              </a:lnSpc>
            </a:pPr>
            <a:r>
              <a:rPr lang="en-US" altLang="ko-KR" sz="2000" b="1" dirty="0">
                <a:latin typeface="맑은 고딕" panose="020B0503020000020004" pitchFamily="50" charset="-127"/>
                <a:cs typeface="함초롬바탕" panose="02030604000101010101" pitchFamily="18" charset="-127"/>
              </a:rPr>
              <a:t>Can see that bath time or bath start time is clustered</a:t>
            </a:r>
            <a:endParaRPr lang="en-US" altLang="ko-KR" sz="4000" b="1" dirty="0">
              <a:latin typeface="맑은 고딕" panose="020B0503020000020004" pitchFamily="50" charset="-127"/>
              <a:cs typeface="함초롬바탕" panose="02030604000101010101" pitchFamily="18" charset="-127"/>
            </a:endParaRPr>
          </a:p>
        </p:txBody>
      </p:sp>
      <p:sp>
        <p:nvSpPr>
          <p:cNvPr id="44" name="화살표: 오른쪽 13">
            <a:extLst>
              <a:ext uri="{FF2B5EF4-FFF2-40B4-BE49-F238E27FC236}">
                <a16:creationId xmlns:a16="http://schemas.microsoft.com/office/drawing/2014/main" id="{013F1F42-9701-44DD-BA21-F933090374E8}"/>
              </a:ext>
            </a:extLst>
          </p:cNvPr>
          <p:cNvSpPr/>
          <p:nvPr/>
        </p:nvSpPr>
        <p:spPr>
          <a:xfrm>
            <a:off x="5254804" y="1632510"/>
            <a:ext cx="581791"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5" name="화살표: 오른쪽 28">
            <a:extLst>
              <a:ext uri="{FF2B5EF4-FFF2-40B4-BE49-F238E27FC236}">
                <a16:creationId xmlns:a16="http://schemas.microsoft.com/office/drawing/2014/main" id="{AB7D0E4D-F0E5-4E7E-B21C-4DC511540506}"/>
              </a:ext>
            </a:extLst>
          </p:cNvPr>
          <p:cNvSpPr/>
          <p:nvPr/>
        </p:nvSpPr>
        <p:spPr>
          <a:xfrm rot="5400000">
            <a:off x="9641614" y="3585020"/>
            <a:ext cx="782257"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224DDCEA-D826-4198-9523-3082933D8B78}"/>
              </a:ext>
            </a:extLst>
          </p:cNvPr>
          <p:cNvSpPr txBox="1"/>
          <p:nvPr/>
        </p:nvSpPr>
        <p:spPr>
          <a:xfrm>
            <a:off x="8067060" y="4557561"/>
            <a:ext cx="3931364" cy="1417824"/>
          </a:xfrm>
          <a:prstGeom prst="rect">
            <a:avLst/>
          </a:prstGeom>
          <a:noFill/>
          <a:ln w="28575">
            <a:solidFill>
              <a:srgbClr val="F0D252"/>
            </a:solidFill>
          </a:ln>
        </p:spPr>
        <p:txBody>
          <a:bodyPr wrap="square" rtlCol="0">
            <a:spAutoFit/>
          </a:bodyPr>
          <a:lstStyle/>
          <a:p>
            <a:pPr algn="ctr">
              <a:lnSpc>
                <a:spcPct val="150000"/>
              </a:lnSpc>
            </a:pPr>
            <a:r>
              <a:rPr lang="en-US" altLang="ko-KR" sz="2000" b="1" dirty="0">
                <a:latin typeface="맑은 고딕" panose="020B0503020000020004" pitchFamily="50" charset="-127"/>
                <a:cs typeface="함초롬바탕" panose="02030604000101010101" pitchFamily="18" charset="-127"/>
              </a:rPr>
              <a:t>Judging that the factors related to the </a:t>
            </a:r>
            <a:r>
              <a:rPr lang="en-US" altLang="ko-KR" sz="2000" b="1" dirty="0" smtClean="0">
                <a:latin typeface="맑은 고딕" panose="020B0503020000020004" pitchFamily="50" charset="-127"/>
                <a:cs typeface="함초롬바탕" panose="02030604000101010101" pitchFamily="18" charset="-127"/>
              </a:rPr>
              <a:t>age </a:t>
            </a:r>
            <a:r>
              <a:rPr lang="en-US" altLang="ko-KR" sz="2000" b="1" dirty="0">
                <a:latin typeface="맑은 고딕" panose="020B0503020000020004" pitchFamily="50" charset="-127"/>
                <a:cs typeface="함초롬바탕" panose="02030604000101010101" pitchFamily="18" charset="-127"/>
              </a:rPr>
              <a:t>and bath time </a:t>
            </a:r>
            <a:r>
              <a:rPr lang="en-US" altLang="ko-KR" sz="2000" b="1" dirty="0" smtClean="0">
                <a:latin typeface="맑은 고딕" panose="020B0503020000020004" pitchFamily="50" charset="-127"/>
                <a:cs typeface="함초롬바탕" panose="02030604000101010101" pitchFamily="18" charset="-127"/>
              </a:rPr>
              <a:t>are </a:t>
            </a:r>
            <a:r>
              <a:rPr lang="en-US" altLang="ko-KR" sz="2000" b="1" dirty="0">
                <a:latin typeface="맑은 고딕" panose="020B0503020000020004" pitchFamily="50" charset="-127"/>
                <a:cs typeface="함초롬바탕" panose="02030604000101010101" pitchFamily="18" charset="-127"/>
              </a:rPr>
              <a:t>correlated</a:t>
            </a:r>
            <a:endParaRPr lang="en-US" altLang="ko-KR" sz="4000" b="1" dirty="0">
              <a:latin typeface="맑은 고딕" panose="020B0503020000020004" pitchFamily="50" charset="-127"/>
              <a:cs typeface="함초롬바탕" panose="02030604000101010101" pitchFamily="18" charset="-127"/>
            </a:endParaRPr>
          </a:p>
        </p:txBody>
      </p:sp>
      <p:grpSp>
        <p:nvGrpSpPr>
          <p:cNvPr id="3" name="그룹 2"/>
          <p:cNvGrpSpPr/>
          <p:nvPr/>
        </p:nvGrpSpPr>
        <p:grpSpPr>
          <a:xfrm>
            <a:off x="399976" y="1525252"/>
            <a:ext cx="4975399" cy="2866145"/>
            <a:chOff x="399976" y="1525252"/>
            <a:chExt cx="4975399" cy="2866145"/>
          </a:xfrm>
        </p:grpSpPr>
        <p:pic>
          <p:nvPicPr>
            <p:cNvPr id="26" name="그림 25"/>
            <p:cNvPicPr>
              <a:picLocks noChangeAspect="1"/>
            </p:cNvPicPr>
            <p:nvPr/>
          </p:nvPicPr>
          <p:blipFill>
            <a:blip r:embed="rId3"/>
            <a:stretch>
              <a:fillRect/>
            </a:stretch>
          </p:blipFill>
          <p:spPr>
            <a:xfrm>
              <a:off x="399976" y="1525252"/>
              <a:ext cx="4705350" cy="2828925"/>
            </a:xfrm>
            <a:prstGeom prst="rect">
              <a:avLst/>
            </a:prstGeom>
            <a:ln>
              <a:noFill/>
            </a:ln>
            <a:effectLst>
              <a:outerShdw blurRad="292100" dist="139700" dir="2700000" algn="tl" rotWithShape="0">
                <a:srgbClr val="333333">
                  <a:alpha val="65000"/>
                </a:srgbClr>
              </a:outerShdw>
            </a:effectLst>
          </p:spPr>
        </p:pic>
        <p:sp>
          <p:nvSpPr>
            <p:cNvPr id="28" name="TextBox 27"/>
            <p:cNvSpPr txBox="1"/>
            <p:nvPr/>
          </p:nvSpPr>
          <p:spPr>
            <a:xfrm>
              <a:off x="691353" y="1530514"/>
              <a:ext cx="3489710" cy="338554"/>
            </a:xfrm>
            <a:prstGeom prst="rect">
              <a:avLst/>
            </a:prstGeom>
            <a:noFill/>
          </p:spPr>
          <p:txBody>
            <a:bodyPr wrap="square" rtlCol="0">
              <a:spAutoFit/>
            </a:bodyPr>
            <a:lstStyle/>
            <a:p>
              <a:r>
                <a:rPr lang="en-US" altLang="ko-KR" sz="1600" dirty="0" smtClean="0"/>
                <a:t>Graph of age and bath </a:t>
              </a:r>
              <a:r>
                <a:rPr lang="en-US" altLang="ko-KR" sz="1600" dirty="0" err="1" smtClean="0"/>
                <a:t>druing</a:t>
              </a:r>
              <a:r>
                <a:rPr lang="en-US" altLang="ko-KR" sz="1600" dirty="0" smtClean="0"/>
                <a:t> time</a:t>
              </a:r>
              <a:endParaRPr lang="ko-KR" altLang="en-US" sz="1600" dirty="0"/>
            </a:p>
          </p:txBody>
        </p:sp>
        <p:sp>
          <p:nvSpPr>
            <p:cNvPr id="31" name="TextBox 30"/>
            <p:cNvSpPr txBox="1"/>
            <p:nvPr/>
          </p:nvSpPr>
          <p:spPr>
            <a:xfrm>
              <a:off x="2215487" y="4083620"/>
              <a:ext cx="3159888" cy="307777"/>
            </a:xfrm>
            <a:prstGeom prst="rect">
              <a:avLst/>
            </a:prstGeom>
            <a:noFill/>
          </p:spPr>
          <p:txBody>
            <a:bodyPr wrap="square" rtlCol="0">
              <a:spAutoFit/>
            </a:bodyPr>
            <a:lstStyle/>
            <a:p>
              <a:r>
                <a:rPr lang="en-US" altLang="ko-KR" sz="1400" dirty="0" smtClean="0"/>
                <a:t>age</a:t>
              </a:r>
              <a:endParaRPr lang="ko-KR" altLang="en-US" sz="1400" dirty="0"/>
            </a:p>
          </p:txBody>
        </p:sp>
        <p:sp>
          <p:nvSpPr>
            <p:cNvPr id="33" name="타원 32">
              <a:extLst>
                <a:ext uri="{FF2B5EF4-FFF2-40B4-BE49-F238E27FC236}">
                  <a16:creationId xmlns:a16="http://schemas.microsoft.com/office/drawing/2014/main" id="{7A692989-726B-45B9-BB7D-754166AC229B}"/>
                </a:ext>
              </a:extLst>
            </p:cNvPr>
            <p:cNvSpPr/>
            <p:nvPr/>
          </p:nvSpPr>
          <p:spPr>
            <a:xfrm>
              <a:off x="1085502" y="2135856"/>
              <a:ext cx="636292" cy="408562"/>
            </a:xfrm>
            <a:prstGeom prst="ellipse">
              <a:avLst/>
            </a:prstGeom>
            <a:noFill/>
            <a:ln w="38100">
              <a:solidFill>
                <a:srgbClr val="0C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77D0758B-B878-40A4-8F94-E81C86139F30}"/>
                </a:ext>
              </a:extLst>
            </p:cNvPr>
            <p:cNvSpPr/>
            <p:nvPr/>
          </p:nvSpPr>
          <p:spPr>
            <a:xfrm>
              <a:off x="1627009" y="3153619"/>
              <a:ext cx="636292" cy="408562"/>
            </a:xfrm>
            <a:prstGeom prst="ellipse">
              <a:avLst/>
            </a:prstGeom>
            <a:noFill/>
            <a:ln w="38100">
              <a:solidFill>
                <a:srgbClr val="32A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D46578EE-5263-4BEC-8EED-C89BDFACFC10}"/>
                </a:ext>
              </a:extLst>
            </p:cNvPr>
            <p:cNvSpPr/>
            <p:nvPr/>
          </p:nvSpPr>
          <p:spPr>
            <a:xfrm>
              <a:off x="3341464" y="2135856"/>
              <a:ext cx="636292" cy="408562"/>
            </a:xfrm>
            <a:prstGeom prst="ellipse">
              <a:avLst/>
            </a:prstGeom>
            <a:noFill/>
            <a:ln w="38100">
              <a:solidFill>
                <a:srgbClr val="897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D931C761-0085-4F53-89C1-0B36EB818AAB}"/>
                </a:ext>
              </a:extLst>
            </p:cNvPr>
            <p:cNvSpPr/>
            <p:nvPr/>
          </p:nvSpPr>
          <p:spPr>
            <a:xfrm>
              <a:off x="1982618" y="2148626"/>
              <a:ext cx="636292" cy="408562"/>
            </a:xfrm>
            <a:prstGeom prst="ellipse">
              <a:avLst/>
            </a:prstGeom>
            <a:noFill/>
            <a:ln w="38100">
              <a:solidFill>
                <a:srgbClr val="E38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27867253-7ED2-4A4A-8728-797DB99E70F6}"/>
                </a:ext>
              </a:extLst>
            </p:cNvPr>
            <p:cNvSpPr/>
            <p:nvPr/>
          </p:nvSpPr>
          <p:spPr>
            <a:xfrm>
              <a:off x="1481094" y="2829405"/>
              <a:ext cx="1860370" cy="462613"/>
            </a:xfrm>
            <a:prstGeom prst="ellipse">
              <a:avLst/>
            </a:prstGeom>
            <a:noFill/>
            <a:ln w="38100">
              <a:solidFill>
                <a:srgbClr val="B0B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p:cNvSpPr txBox="1"/>
            <p:nvPr/>
          </p:nvSpPr>
          <p:spPr>
            <a:xfrm rot="16200000">
              <a:off x="-298253" y="2770236"/>
              <a:ext cx="1757622" cy="307777"/>
            </a:xfrm>
            <a:prstGeom prst="rect">
              <a:avLst/>
            </a:prstGeom>
            <a:noFill/>
          </p:spPr>
          <p:txBody>
            <a:bodyPr wrap="square" rtlCol="0">
              <a:spAutoFit/>
            </a:bodyPr>
            <a:lstStyle/>
            <a:p>
              <a:pPr algn="ctr"/>
              <a:r>
                <a:rPr lang="en-US" altLang="ko-KR" sz="1400" dirty="0" smtClean="0"/>
                <a:t> bath during time</a:t>
              </a:r>
              <a:endParaRPr lang="ko-KR" altLang="en-US" sz="1400" dirty="0"/>
            </a:p>
          </p:txBody>
        </p:sp>
      </p:grpSp>
      <p:grpSp>
        <p:nvGrpSpPr>
          <p:cNvPr id="2" name="그룹 1"/>
          <p:cNvGrpSpPr/>
          <p:nvPr/>
        </p:nvGrpSpPr>
        <p:grpSpPr>
          <a:xfrm>
            <a:off x="2936841" y="3372835"/>
            <a:ext cx="4957749" cy="2831209"/>
            <a:chOff x="2936841" y="3372835"/>
            <a:chExt cx="4957749" cy="2831209"/>
          </a:xfrm>
        </p:grpSpPr>
        <p:pic>
          <p:nvPicPr>
            <p:cNvPr id="49" name="그림 48"/>
            <p:cNvPicPr>
              <a:picLocks noChangeAspect="1"/>
            </p:cNvPicPr>
            <p:nvPr/>
          </p:nvPicPr>
          <p:blipFill>
            <a:blip r:embed="rId4"/>
            <a:stretch>
              <a:fillRect/>
            </a:stretch>
          </p:blipFill>
          <p:spPr>
            <a:xfrm>
              <a:off x="2936841" y="3388564"/>
              <a:ext cx="4667250" cy="2790825"/>
            </a:xfrm>
            <a:prstGeom prst="rect">
              <a:avLst/>
            </a:prstGeom>
            <a:ln>
              <a:noFill/>
            </a:ln>
            <a:effectLst>
              <a:outerShdw blurRad="292100" dist="139700" dir="2700000" algn="tl" rotWithShape="0">
                <a:srgbClr val="333333">
                  <a:alpha val="65000"/>
                </a:srgbClr>
              </a:outerShdw>
            </a:effectLst>
          </p:spPr>
        </p:pic>
        <p:sp>
          <p:nvSpPr>
            <p:cNvPr id="50" name="TextBox 49"/>
            <p:cNvSpPr txBox="1"/>
            <p:nvPr/>
          </p:nvSpPr>
          <p:spPr>
            <a:xfrm>
              <a:off x="3417636" y="3372835"/>
              <a:ext cx="3419144" cy="338554"/>
            </a:xfrm>
            <a:prstGeom prst="rect">
              <a:avLst/>
            </a:prstGeom>
            <a:noFill/>
          </p:spPr>
          <p:txBody>
            <a:bodyPr wrap="square" rtlCol="0">
              <a:spAutoFit/>
            </a:bodyPr>
            <a:lstStyle/>
            <a:p>
              <a:r>
                <a:rPr lang="en-US" altLang="ko-KR" sz="1600" dirty="0" smtClean="0"/>
                <a:t>Graph of age and bath start time</a:t>
              </a:r>
              <a:endParaRPr lang="ko-KR" altLang="en-US" sz="1600" dirty="0"/>
            </a:p>
          </p:txBody>
        </p:sp>
        <p:sp>
          <p:nvSpPr>
            <p:cNvPr id="51" name="TextBox 50"/>
            <p:cNvSpPr txBox="1"/>
            <p:nvPr/>
          </p:nvSpPr>
          <p:spPr>
            <a:xfrm>
              <a:off x="4734702" y="5896267"/>
              <a:ext cx="3159888" cy="307777"/>
            </a:xfrm>
            <a:prstGeom prst="rect">
              <a:avLst/>
            </a:prstGeom>
            <a:noFill/>
          </p:spPr>
          <p:txBody>
            <a:bodyPr wrap="square" rtlCol="0">
              <a:spAutoFit/>
            </a:bodyPr>
            <a:lstStyle/>
            <a:p>
              <a:r>
                <a:rPr lang="en-US" altLang="ko-KR" sz="1400" dirty="0" smtClean="0"/>
                <a:t>age</a:t>
              </a:r>
              <a:endParaRPr lang="ko-KR" altLang="en-US" sz="1400" dirty="0"/>
            </a:p>
          </p:txBody>
        </p:sp>
        <p:sp>
          <p:nvSpPr>
            <p:cNvPr id="52" name="TextBox 51"/>
            <p:cNvSpPr txBox="1"/>
            <p:nvPr/>
          </p:nvSpPr>
          <p:spPr>
            <a:xfrm rot="16200000">
              <a:off x="2220962" y="4582883"/>
              <a:ext cx="1757622" cy="307777"/>
            </a:xfrm>
            <a:prstGeom prst="rect">
              <a:avLst/>
            </a:prstGeom>
            <a:noFill/>
          </p:spPr>
          <p:txBody>
            <a:bodyPr wrap="square" rtlCol="0">
              <a:spAutoFit/>
            </a:bodyPr>
            <a:lstStyle/>
            <a:p>
              <a:pPr algn="ctr"/>
              <a:r>
                <a:rPr lang="en-US" altLang="ko-KR" sz="1400" dirty="0" smtClean="0"/>
                <a:t> bath start time</a:t>
              </a:r>
              <a:endParaRPr lang="ko-KR" altLang="en-US" sz="1400" dirty="0"/>
            </a:p>
          </p:txBody>
        </p:sp>
      </p:grpSp>
    </p:spTree>
    <p:extLst>
      <p:ext uri="{BB962C8B-B14F-4D97-AF65-F5344CB8AC3E}">
        <p14:creationId xmlns:p14="http://schemas.microsoft.com/office/powerpoint/2010/main" val="2364406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6033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CB42B6B7-4106-46C7-B938-D2207B21432E}"/>
              </a:ext>
            </a:extLst>
          </p:cNvPr>
          <p:cNvSpPr txBox="1"/>
          <p:nvPr/>
        </p:nvSpPr>
        <p:spPr>
          <a:xfrm>
            <a:off x="5254804" y="1987069"/>
            <a:ext cx="7550372" cy="1015663"/>
          </a:xfrm>
          <a:prstGeom prst="rect">
            <a:avLst/>
          </a:prstGeom>
          <a:noFill/>
        </p:spPr>
        <p:txBody>
          <a:bodyPr wrap="square" rtlCol="0">
            <a:spAutoFit/>
          </a:bodyPr>
          <a:lstStyle/>
          <a:p>
            <a:pPr>
              <a:lnSpc>
                <a:spcPct val="150000"/>
              </a:lnSpc>
            </a:pPr>
            <a:r>
              <a:rPr lang="en-US" altLang="ko-KR" sz="2000" b="1" dirty="0" smtClean="0">
                <a:latin typeface="맑은 고딕" panose="020B0503020000020004" pitchFamily="50" charset="-127"/>
                <a:cs typeface="함초롬바탕" panose="02030604000101010101" pitchFamily="18" charset="-127"/>
              </a:rPr>
              <a:t>Depending on the weather,</a:t>
            </a:r>
          </a:p>
          <a:p>
            <a:pPr>
              <a:lnSpc>
                <a:spcPct val="150000"/>
              </a:lnSpc>
            </a:pPr>
            <a:r>
              <a:rPr lang="en-US" altLang="ko-KR" sz="2000" b="1" dirty="0" smtClean="0">
                <a:latin typeface="맑은 고딕" panose="020B0503020000020004" pitchFamily="50" charset="-127"/>
                <a:cs typeface="함초롬바탕" panose="02030604000101010101" pitchFamily="18" charset="-127"/>
              </a:rPr>
              <a:t>Can see that bath time </a:t>
            </a:r>
            <a:r>
              <a:rPr lang="en-US" altLang="ko-KR" sz="2000" b="1" dirty="0">
                <a:latin typeface="맑은 고딕" panose="020B0503020000020004" pitchFamily="50" charset="-127"/>
                <a:cs typeface="함초롬바탕" panose="02030604000101010101" pitchFamily="18" charset="-127"/>
              </a:rPr>
              <a:t>or bath start time is </a:t>
            </a:r>
            <a:r>
              <a:rPr lang="en-US" altLang="ko-KR" sz="2000" b="1" dirty="0" smtClean="0">
                <a:latin typeface="맑은 고딕" panose="020B0503020000020004" pitchFamily="50" charset="-127"/>
                <a:cs typeface="함초롬바탕" panose="02030604000101010101" pitchFamily="18" charset="-127"/>
              </a:rPr>
              <a:t>clustered</a:t>
            </a:r>
            <a:endParaRPr lang="en-US" altLang="ko-KR" sz="4000" b="1" dirty="0">
              <a:latin typeface="맑은 고딕" panose="020B0503020000020004" pitchFamily="50" charset="-127"/>
              <a:cs typeface="함초롬바탕" panose="02030604000101010101" pitchFamily="18" charset="-127"/>
            </a:endParaRPr>
          </a:p>
        </p:txBody>
      </p:sp>
      <p:sp>
        <p:nvSpPr>
          <p:cNvPr id="25" name="화살표: 오른쪽 24">
            <a:extLst>
              <a:ext uri="{FF2B5EF4-FFF2-40B4-BE49-F238E27FC236}">
                <a16:creationId xmlns:a16="http://schemas.microsoft.com/office/drawing/2014/main" id="{20C5B552-6EA0-4C3E-9A74-52683A948E5D}"/>
              </a:ext>
            </a:extLst>
          </p:cNvPr>
          <p:cNvSpPr/>
          <p:nvPr/>
        </p:nvSpPr>
        <p:spPr>
          <a:xfrm>
            <a:off x="5254804" y="1579501"/>
            <a:ext cx="581791"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46258E25-36A8-4CD2-9BDC-9AC14E81D574}"/>
              </a:ext>
            </a:extLst>
          </p:cNvPr>
          <p:cNvSpPr txBox="1"/>
          <p:nvPr/>
        </p:nvSpPr>
        <p:spPr>
          <a:xfrm>
            <a:off x="8067060" y="4489636"/>
            <a:ext cx="3931364" cy="1417824"/>
          </a:xfrm>
          <a:prstGeom prst="rect">
            <a:avLst/>
          </a:prstGeom>
          <a:noFill/>
          <a:ln w="28575">
            <a:solidFill>
              <a:srgbClr val="F0D252"/>
            </a:solidFill>
          </a:ln>
        </p:spPr>
        <p:txBody>
          <a:bodyPr wrap="square" rtlCol="0">
            <a:spAutoFit/>
          </a:bodyPr>
          <a:lstStyle/>
          <a:p>
            <a:pPr algn="ctr">
              <a:lnSpc>
                <a:spcPct val="150000"/>
              </a:lnSpc>
            </a:pPr>
            <a:r>
              <a:rPr lang="en-US" altLang="ko-KR" sz="2000" b="1" dirty="0" smtClean="0">
                <a:latin typeface="맑은 고딕" panose="020B0503020000020004" pitchFamily="50" charset="-127"/>
                <a:cs typeface="함초롬바탕" panose="02030604000101010101" pitchFamily="18" charset="-127"/>
              </a:rPr>
              <a:t>Judging that the factors related to the weather and bath time are correlated</a:t>
            </a:r>
            <a:endParaRPr lang="en-US" altLang="ko-KR" sz="4000" b="1" dirty="0">
              <a:latin typeface="맑은 고딕" panose="020B0503020000020004" pitchFamily="50" charset="-127"/>
              <a:cs typeface="함초롬바탕" panose="02030604000101010101" pitchFamily="18" charset="-127"/>
            </a:endParaRPr>
          </a:p>
        </p:txBody>
      </p:sp>
      <p:sp>
        <p:nvSpPr>
          <p:cNvPr id="28" name="TextBox 27">
            <a:extLst>
              <a:ext uri="{FF2B5EF4-FFF2-40B4-BE49-F238E27FC236}">
                <a16:creationId xmlns:a16="http://schemas.microsoft.com/office/drawing/2014/main" id="{439081C3-781B-4BF8-870E-09F8DCED1388}"/>
              </a:ext>
            </a:extLst>
          </p:cNvPr>
          <p:cNvSpPr txBox="1"/>
          <p:nvPr/>
        </p:nvSpPr>
        <p:spPr>
          <a:xfrm>
            <a:off x="465218" y="271324"/>
            <a:ext cx="11726782" cy="1015663"/>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Visualization</a:t>
            </a:r>
            <a:r>
              <a:rPr lang="en-US" altLang="ko-KR" sz="2000" b="1" dirty="0" smtClean="0">
                <a:latin typeface="맑은 고딕" panose="020B0503020000020004" pitchFamily="50" charset="-127"/>
                <a:cs typeface="함초롬바탕" panose="02030604000101010101" pitchFamily="18" charset="-127"/>
              </a:rPr>
              <a:t>(relationship between weather </a:t>
            </a:r>
            <a:r>
              <a:rPr lang="en-US" altLang="ko-KR" sz="2000" b="1" dirty="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	      						        and bath during time or bath start time)</a:t>
            </a:r>
            <a:endParaRPr lang="en-US" altLang="ko-KR" sz="4000" b="1" dirty="0">
              <a:latin typeface="맑은 고딕" panose="020B0503020000020004" pitchFamily="50" charset="-127"/>
              <a:cs typeface="함초롬바탕" panose="02030604000101010101" pitchFamily="18" charset="-127"/>
            </a:endParaRPr>
          </a:p>
        </p:txBody>
      </p:sp>
      <p:grpSp>
        <p:nvGrpSpPr>
          <p:cNvPr id="3" name="그룹 2"/>
          <p:cNvGrpSpPr/>
          <p:nvPr/>
        </p:nvGrpSpPr>
        <p:grpSpPr>
          <a:xfrm>
            <a:off x="404260" y="1350604"/>
            <a:ext cx="4915847" cy="2747138"/>
            <a:chOff x="404260" y="1350604"/>
            <a:chExt cx="4915847" cy="2747138"/>
          </a:xfrm>
        </p:grpSpPr>
        <p:pic>
          <p:nvPicPr>
            <p:cNvPr id="19" name="그림 18"/>
            <p:cNvPicPr>
              <a:picLocks noChangeAspect="1"/>
            </p:cNvPicPr>
            <p:nvPr/>
          </p:nvPicPr>
          <p:blipFill>
            <a:blip r:embed="rId3"/>
            <a:stretch>
              <a:fillRect/>
            </a:stretch>
          </p:blipFill>
          <p:spPr>
            <a:xfrm>
              <a:off x="474744" y="1392642"/>
              <a:ext cx="4591050" cy="2705100"/>
            </a:xfrm>
            <a:prstGeom prst="rect">
              <a:avLst/>
            </a:prstGeom>
            <a:ln>
              <a:noFill/>
            </a:ln>
            <a:effectLst>
              <a:outerShdw blurRad="292100" dist="139700" dir="2700000" algn="tl" rotWithShape="0">
                <a:srgbClr val="333333">
                  <a:alpha val="65000"/>
                </a:srgbClr>
              </a:outerShdw>
            </a:effectLst>
          </p:spPr>
        </p:pic>
        <p:sp>
          <p:nvSpPr>
            <p:cNvPr id="29" name="TextBox 28"/>
            <p:cNvSpPr txBox="1"/>
            <p:nvPr/>
          </p:nvSpPr>
          <p:spPr>
            <a:xfrm>
              <a:off x="720635" y="1350604"/>
              <a:ext cx="3474127" cy="307777"/>
            </a:xfrm>
            <a:prstGeom prst="rect">
              <a:avLst/>
            </a:prstGeom>
            <a:noFill/>
          </p:spPr>
          <p:txBody>
            <a:bodyPr wrap="square" rtlCol="0">
              <a:spAutoFit/>
            </a:bodyPr>
            <a:lstStyle/>
            <a:p>
              <a:pPr algn="ctr"/>
              <a:r>
                <a:rPr lang="en-US" altLang="ko-KR" sz="1400" dirty="0" smtClean="0"/>
                <a:t>Graph of weather and bath during time</a:t>
              </a:r>
              <a:endParaRPr lang="ko-KR" altLang="en-US" sz="1400" dirty="0"/>
            </a:p>
          </p:txBody>
        </p:sp>
        <p:sp>
          <p:nvSpPr>
            <p:cNvPr id="30" name="TextBox 29"/>
            <p:cNvSpPr txBox="1"/>
            <p:nvPr/>
          </p:nvSpPr>
          <p:spPr>
            <a:xfrm>
              <a:off x="2160219" y="3789964"/>
              <a:ext cx="3159888" cy="307777"/>
            </a:xfrm>
            <a:prstGeom prst="rect">
              <a:avLst/>
            </a:prstGeom>
            <a:noFill/>
          </p:spPr>
          <p:txBody>
            <a:bodyPr wrap="square" rtlCol="0">
              <a:spAutoFit/>
            </a:bodyPr>
            <a:lstStyle/>
            <a:p>
              <a:r>
                <a:rPr lang="en-US" altLang="ko-KR" sz="1400" dirty="0" smtClean="0"/>
                <a:t>weather</a:t>
              </a:r>
              <a:endParaRPr lang="ko-KR" altLang="en-US" sz="1400" dirty="0"/>
            </a:p>
          </p:txBody>
        </p:sp>
        <p:sp>
          <p:nvSpPr>
            <p:cNvPr id="31" name="TextBox 30"/>
            <p:cNvSpPr txBox="1"/>
            <p:nvPr/>
          </p:nvSpPr>
          <p:spPr>
            <a:xfrm rot="16200000">
              <a:off x="-320662" y="2460025"/>
              <a:ext cx="1757622" cy="307777"/>
            </a:xfrm>
            <a:prstGeom prst="rect">
              <a:avLst/>
            </a:prstGeom>
            <a:noFill/>
          </p:spPr>
          <p:txBody>
            <a:bodyPr wrap="square" rtlCol="0">
              <a:spAutoFit/>
            </a:bodyPr>
            <a:lstStyle/>
            <a:p>
              <a:pPr algn="ctr"/>
              <a:r>
                <a:rPr lang="en-US" altLang="ko-KR" sz="1400" dirty="0" smtClean="0"/>
                <a:t> bath during time</a:t>
              </a:r>
              <a:endParaRPr lang="ko-KR" altLang="en-US" sz="1400" dirty="0"/>
            </a:p>
          </p:txBody>
        </p:sp>
      </p:grpSp>
      <p:sp>
        <p:nvSpPr>
          <p:cNvPr id="16" name="화살표: 오른쪽 25">
            <a:extLst>
              <a:ext uri="{FF2B5EF4-FFF2-40B4-BE49-F238E27FC236}">
                <a16:creationId xmlns:a16="http://schemas.microsoft.com/office/drawing/2014/main" id="{D4472370-7D17-4EF3-8AF9-95C8CEADF94C}"/>
              </a:ext>
            </a:extLst>
          </p:cNvPr>
          <p:cNvSpPr/>
          <p:nvPr/>
        </p:nvSpPr>
        <p:spPr>
          <a:xfrm rot="5400000">
            <a:off x="9641614" y="3603437"/>
            <a:ext cx="782257"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p:cNvGrpSpPr/>
          <p:nvPr/>
        </p:nvGrpSpPr>
        <p:grpSpPr>
          <a:xfrm>
            <a:off x="2751437" y="3400143"/>
            <a:ext cx="5036253" cy="2919633"/>
            <a:chOff x="2751437" y="3400143"/>
            <a:chExt cx="5036253" cy="2919633"/>
          </a:xfrm>
        </p:grpSpPr>
        <p:pic>
          <p:nvPicPr>
            <p:cNvPr id="17" name="그림 16"/>
            <p:cNvPicPr>
              <a:picLocks noChangeAspect="1"/>
            </p:cNvPicPr>
            <p:nvPr/>
          </p:nvPicPr>
          <p:blipFill>
            <a:blip r:embed="rId4"/>
            <a:stretch>
              <a:fillRect/>
            </a:stretch>
          </p:blipFill>
          <p:spPr>
            <a:xfrm>
              <a:off x="2751437" y="3400143"/>
              <a:ext cx="4826332" cy="2919633"/>
            </a:xfrm>
            <a:prstGeom prst="rect">
              <a:avLst/>
            </a:prstGeom>
            <a:ln>
              <a:noFill/>
            </a:ln>
            <a:effectLst>
              <a:outerShdw blurRad="292100" dist="139700" dir="2700000" algn="tl" rotWithShape="0">
                <a:srgbClr val="333333">
                  <a:alpha val="65000"/>
                </a:srgbClr>
              </a:outerShdw>
            </a:effectLst>
          </p:spPr>
        </p:pic>
        <p:sp>
          <p:nvSpPr>
            <p:cNvPr id="33" name="TextBox 32"/>
            <p:cNvSpPr txBox="1"/>
            <p:nvPr/>
          </p:nvSpPr>
          <p:spPr>
            <a:xfrm>
              <a:off x="3123245" y="3468100"/>
              <a:ext cx="3474127" cy="307777"/>
            </a:xfrm>
            <a:prstGeom prst="rect">
              <a:avLst/>
            </a:prstGeom>
            <a:noFill/>
          </p:spPr>
          <p:txBody>
            <a:bodyPr wrap="square" rtlCol="0">
              <a:spAutoFit/>
            </a:bodyPr>
            <a:lstStyle/>
            <a:p>
              <a:pPr algn="ctr"/>
              <a:r>
                <a:rPr lang="en-US" altLang="ko-KR" sz="1400" dirty="0" smtClean="0"/>
                <a:t>Graph of weather and bath start time</a:t>
              </a:r>
              <a:endParaRPr lang="ko-KR" altLang="en-US" sz="1400" dirty="0"/>
            </a:p>
          </p:txBody>
        </p:sp>
        <p:sp>
          <p:nvSpPr>
            <p:cNvPr id="35" name="TextBox 34"/>
            <p:cNvSpPr txBox="1"/>
            <p:nvPr/>
          </p:nvSpPr>
          <p:spPr>
            <a:xfrm rot="16200000">
              <a:off x="2081948" y="4577521"/>
              <a:ext cx="1757622" cy="307777"/>
            </a:xfrm>
            <a:prstGeom prst="rect">
              <a:avLst/>
            </a:prstGeom>
            <a:noFill/>
          </p:spPr>
          <p:txBody>
            <a:bodyPr wrap="square" rtlCol="0">
              <a:spAutoFit/>
            </a:bodyPr>
            <a:lstStyle/>
            <a:p>
              <a:pPr algn="ctr"/>
              <a:r>
                <a:rPr lang="en-US" altLang="ko-KR" sz="1400" dirty="0" smtClean="0"/>
                <a:t> bath start time</a:t>
              </a:r>
              <a:endParaRPr lang="ko-KR" altLang="en-US" sz="1400" dirty="0"/>
            </a:p>
          </p:txBody>
        </p:sp>
        <p:sp>
          <p:nvSpPr>
            <p:cNvPr id="34" name="TextBox 33"/>
            <p:cNvSpPr txBox="1"/>
            <p:nvPr/>
          </p:nvSpPr>
          <p:spPr>
            <a:xfrm>
              <a:off x="4627802" y="6009228"/>
              <a:ext cx="3159888" cy="307777"/>
            </a:xfrm>
            <a:prstGeom prst="rect">
              <a:avLst/>
            </a:prstGeom>
            <a:noFill/>
          </p:spPr>
          <p:txBody>
            <a:bodyPr wrap="square" rtlCol="0">
              <a:spAutoFit/>
            </a:bodyPr>
            <a:lstStyle/>
            <a:p>
              <a:r>
                <a:rPr lang="en-US" altLang="ko-KR" sz="1400" dirty="0" smtClean="0"/>
                <a:t>weather</a:t>
              </a:r>
              <a:endParaRPr lang="ko-KR" altLang="en-US" sz="1400" dirty="0"/>
            </a:p>
          </p:txBody>
        </p:sp>
      </p:grpSp>
    </p:spTree>
    <p:extLst>
      <p:ext uri="{BB962C8B-B14F-4D97-AF65-F5344CB8AC3E}">
        <p14:creationId xmlns:p14="http://schemas.microsoft.com/office/powerpoint/2010/main" val="1589707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TextBox 18">
            <a:extLst>
              <a:ext uri="{FF2B5EF4-FFF2-40B4-BE49-F238E27FC236}">
                <a16:creationId xmlns:a16="http://schemas.microsoft.com/office/drawing/2014/main" id="{439081C3-781B-4BF8-870E-09F8DCED1388}"/>
              </a:ext>
            </a:extLst>
          </p:cNvPr>
          <p:cNvSpPr txBox="1"/>
          <p:nvPr/>
        </p:nvSpPr>
        <p:spPr>
          <a:xfrm>
            <a:off x="465219" y="523116"/>
            <a:ext cx="8967016"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Data Analysis </a:t>
            </a:r>
            <a:endParaRPr lang="en-US" altLang="ko-KR" sz="2000" b="1" dirty="0">
              <a:latin typeface="맑은 고딕" panose="020B0503020000020004" pitchFamily="50" charset="-127"/>
              <a:cs typeface="함초롬바탕" panose="02030604000101010101" pitchFamily="18" charset="-127"/>
            </a:endParaRPr>
          </a:p>
        </p:txBody>
      </p:sp>
      <p:sp>
        <p:nvSpPr>
          <p:cNvPr id="28" name="TextBox 27">
            <a:extLst>
              <a:ext uri="{FF2B5EF4-FFF2-40B4-BE49-F238E27FC236}">
                <a16:creationId xmlns:a16="http://schemas.microsoft.com/office/drawing/2014/main" id="{AF4E5D70-A9FF-46DE-921F-040CF95729C8}"/>
              </a:ext>
            </a:extLst>
          </p:cNvPr>
          <p:cNvSpPr txBox="1"/>
          <p:nvPr/>
        </p:nvSpPr>
        <p:spPr>
          <a:xfrm>
            <a:off x="650237" y="1507236"/>
            <a:ext cx="8564481" cy="1938992"/>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1. The </a:t>
            </a:r>
            <a:r>
              <a:rPr lang="en-US" altLang="ko-KR" sz="2000" b="1" dirty="0" smtClean="0">
                <a:solidFill>
                  <a:srgbClr val="FF0000"/>
                </a:solidFill>
                <a:latin typeface="맑은 고딕" panose="020B0503020000020004" pitchFamily="50" charset="-127"/>
                <a:cs typeface="함초롬바탕" panose="02030604000101010101" pitchFamily="18" charset="-127"/>
              </a:rPr>
              <a:t>time elements</a:t>
            </a:r>
            <a:r>
              <a:rPr lang="en-US" altLang="ko-KR" sz="2000" b="1" dirty="0" smtClean="0">
                <a:latin typeface="맑은 고딕" panose="020B0503020000020004" pitchFamily="50" charset="-127"/>
                <a:cs typeface="함초롬바탕" panose="02030604000101010101" pitchFamily="18" charset="-127"/>
              </a:rPr>
              <a:t> of shower are </a:t>
            </a:r>
            <a:r>
              <a:rPr lang="en-US" altLang="ko-KR" sz="2000" b="1" dirty="0" smtClean="0">
                <a:solidFill>
                  <a:srgbClr val="FF0000"/>
                </a:solidFill>
                <a:latin typeface="맑은 고딕" panose="020B0503020000020004" pitchFamily="50" charset="-127"/>
                <a:cs typeface="함초롬바탕" panose="02030604000101010101" pitchFamily="18" charset="-127"/>
              </a:rPr>
              <a:t>distinguished by age</a:t>
            </a:r>
          </a:p>
          <a:p>
            <a:pPr>
              <a:lnSpc>
                <a:spcPct val="200000"/>
              </a:lnSpc>
            </a:pPr>
            <a:r>
              <a:rPr lang="en-US" altLang="ko-KR" sz="2000" b="1" dirty="0" smtClean="0">
                <a:latin typeface="맑은 고딕" panose="020B0503020000020004" pitchFamily="50" charset="-127"/>
                <a:cs typeface="함초롬바탕" panose="02030604000101010101" pitchFamily="18" charset="-127"/>
              </a:rPr>
              <a:t>2</a:t>
            </a:r>
            <a:r>
              <a:rPr lang="en-US" altLang="ko-KR" sz="2000" b="1" dirty="0">
                <a:latin typeface="맑은 고딕" panose="020B0503020000020004" pitchFamily="50" charset="-127"/>
                <a:cs typeface="함초롬바탕" panose="02030604000101010101" pitchFamily="18" charset="-127"/>
              </a:rPr>
              <a:t>. The </a:t>
            </a:r>
            <a:r>
              <a:rPr lang="en-US" altLang="ko-KR" sz="2000" b="1" dirty="0">
                <a:solidFill>
                  <a:srgbClr val="FF0000"/>
                </a:solidFill>
                <a:latin typeface="맑은 고딕" panose="020B0503020000020004" pitchFamily="50" charset="-127"/>
                <a:cs typeface="함초롬바탕" panose="02030604000101010101" pitchFamily="18" charset="-127"/>
              </a:rPr>
              <a:t>time elements</a:t>
            </a:r>
            <a:r>
              <a:rPr lang="en-US" altLang="ko-KR" sz="2000" b="1" dirty="0">
                <a:latin typeface="맑은 고딕" panose="020B0503020000020004" pitchFamily="50" charset="-127"/>
                <a:cs typeface="함초롬바탕" panose="02030604000101010101" pitchFamily="18" charset="-127"/>
              </a:rPr>
              <a:t> of shower are </a:t>
            </a:r>
            <a:r>
              <a:rPr lang="en-US" altLang="ko-KR" sz="2000" b="1" dirty="0">
                <a:solidFill>
                  <a:srgbClr val="FF0000"/>
                </a:solidFill>
                <a:latin typeface="맑은 고딕" panose="020B0503020000020004" pitchFamily="50" charset="-127"/>
                <a:cs typeface="함초롬바탕" panose="02030604000101010101" pitchFamily="18" charset="-127"/>
              </a:rPr>
              <a:t>distinguished by </a:t>
            </a:r>
            <a:r>
              <a:rPr lang="en-US" altLang="ko-KR" sz="2000" b="1" dirty="0" smtClean="0">
                <a:solidFill>
                  <a:srgbClr val="FF0000"/>
                </a:solidFill>
                <a:latin typeface="맑은 고딕" panose="020B0503020000020004" pitchFamily="50" charset="-127"/>
                <a:cs typeface="함초롬바탕" panose="02030604000101010101" pitchFamily="18" charset="-127"/>
              </a:rPr>
              <a:t>job</a:t>
            </a:r>
            <a:endParaRPr lang="en-US" altLang="ko-KR" sz="2000" b="1" dirty="0">
              <a:solidFill>
                <a:srgbClr val="FF0000"/>
              </a:solidFill>
              <a:latin typeface="맑은 고딕" panose="020B0503020000020004" pitchFamily="50" charset="-127"/>
              <a:cs typeface="함초롬바탕" panose="02030604000101010101" pitchFamily="18" charset="-127"/>
            </a:endParaRPr>
          </a:p>
          <a:p>
            <a:pPr>
              <a:lnSpc>
                <a:spcPct val="200000"/>
              </a:lnSpc>
            </a:pPr>
            <a:r>
              <a:rPr lang="en-US" altLang="ko-KR" sz="2000" b="1" dirty="0" smtClean="0">
                <a:latin typeface="맑은 고딕" panose="020B0503020000020004" pitchFamily="50" charset="-127"/>
                <a:cs typeface="함초롬바탕" panose="02030604000101010101" pitchFamily="18" charset="-127"/>
              </a:rPr>
              <a:t>3. </a:t>
            </a:r>
            <a:r>
              <a:rPr lang="en-US" altLang="ko-KR" sz="2000" b="1" dirty="0">
                <a:latin typeface="맑은 고딕" panose="020B0503020000020004" pitchFamily="50" charset="-127"/>
                <a:cs typeface="함초롬바탕" panose="02030604000101010101" pitchFamily="18" charset="-127"/>
              </a:rPr>
              <a:t>The </a:t>
            </a:r>
            <a:r>
              <a:rPr lang="en-US" altLang="ko-KR" sz="2000" b="1" dirty="0">
                <a:solidFill>
                  <a:srgbClr val="FF0000"/>
                </a:solidFill>
                <a:latin typeface="맑은 고딕" panose="020B0503020000020004" pitchFamily="50" charset="-127"/>
                <a:cs typeface="함초롬바탕" panose="02030604000101010101" pitchFamily="18" charset="-127"/>
              </a:rPr>
              <a:t>time elements</a:t>
            </a:r>
            <a:r>
              <a:rPr lang="en-US" altLang="ko-KR" sz="2000" b="1" dirty="0">
                <a:latin typeface="맑은 고딕" panose="020B0503020000020004" pitchFamily="50" charset="-127"/>
                <a:cs typeface="함초롬바탕" panose="02030604000101010101" pitchFamily="18" charset="-127"/>
              </a:rPr>
              <a:t> of shower are </a:t>
            </a:r>
            <a:r>
              <a:rPr lang="en-US" altLang="ko-KR" sz="2000" b="1" dirty="0">
                <a:solidFill>
                  <a:srgbClr val="FF0000"/>
                </a:solidFill>
                <a:latin typeface="맑은 고딕" panose="020B0503020000020004" pitchFamily="50" charset="-127"/>
                <a:cs typeface="함초롬바탕" panose="02030604000101010101" pitchFamily="18" charset="-127"/>
              </a:rPr>
              <a:t>distinguished by </a:t>
            </a:r>
            <a:r>
              <a:rPr lang="en-US" altLang="ko-KR" sz="2000" b="1" dirty="0" smtClean="0">
                <a:solidFill>
                  <a:srgbClr val="FF0000"/>
                </a:solidFill>
                <a:latin typeface="맑은 고딕" panose="020B0503020000020004" pitchFamily="50" charset="-127"/>
                <a:cs typeface="함초롬바탕" panose="02030604000101010101" pitchFamily="18" charset="-127"/>
              </a:rPr>
              <a:t>weather</a:t>
            </a:r>
            <a:endParaRPr lang="en-US" altLang="ko-KR" sz="2000" b="1" dirty="0">
              <a:solidFill>
                <a:srgbClr val="FF0000"/>
              </a:solidFill>
              <a:latin typeface="맑은 고딕" panose="020B0503020000020004" pitchFamily="50" charset="-127"/>
              <a:cs typeface="함초롬바탕" panose="02030604000101010101" pitchFamily="18" charset="-127"/>
            </a:endParaRPr>
          </a:p>
        </p:txBody>
      </p:sp>
      <p:sp>
        <p:nvSpPr>
          <p:cNvPr id="29" name="TextBox 28">
            <a:extLst>
              <a:ext uri="{FF2B5EF4-FFF2-40B4-BE49-F238E27FC236}">
                <a16:creationId xmlns:a16="http://schemas.microsoft.com/office/drawing/2014/main" id="{AF4E5D70-A9FF-46DE-921F-040CF95729C8}"/>
              </a:ext>
            </a:extLst>
          </p:cNvPr>
          <p:cNvSpPr txBox="1"/>
          <p:nvPr/>
        </p:nvSpPr>
        <p:spPr>
          <a:xfrm>
            <a:off x="1090058" y="3722462"/>
            <a:ext cx="10279915" cy="1938992"/>
          </a:xfrm>
          <a:prstGeom prst="rect">
            <a:avLst/>
          </a:prstGeom>
          <a:noFill/>
        </p:spPr>
        <p:txBody>
          <a:bodyPr wrap="square" rtlCol="0">
            <a:spAutoFit/>
          </a:bodyPr>
          <a:lstStyle/>
          <a:p>
            <a:pPr>
              <a:lnSpc>
                <a:spcPct val="200000"/>
              </a:lnSpc>
            </a:pPr>
            <a:r>
              <a:rPr lang="en-US" altLang="ko-KR" sz="3000" b="1" dirty="0" smtClean="0">
                <a:latin typeface="맑은 고딕" panose="020B0503020000020004" pitchFamily="50" charset="-127"/>
                <a:cs typeface="함초롬바탕" panose="02030604000101010101" pitchFamily="18" charset="-127"/>
              </a:rPr>
              <a:t>Knowing age, job and weather can distinguish and</a:t>
            </a:r>
          </a:p>
          <a:p>
            <a:pPr>
              <a:lnSpc>
                <a:spcPct val="200000"/>
              </a:lnSpc>
            </a:pPr>
            <a:r>
              <a:rPr lang="en-US" altLang="ko-KR" sz="3000" b="1" dirty="0" smtClean="0">
                <a:latin typeface="맑은 고딕" panose="020B0503020000020004" pitchFamily="50" charset="-127"/>
                <a:cs typeface="함초롬바탕" panose="02030604000101010101" pitchFamily="18" charset="-127"/>
              </a:rPr>
              <a:t>Predict elements related to shower time</a:t>
            </a:r>
            <a:endParaRPr lang="en-US" altLang="ko-KR" sz="3000" b="1" dirty="0">
              <a:latin typeface="맑은 고딕" panose="020B0503020000020004" pitchFamily="50" charset="-127"/>
              <a:cs typeface="함초롬바탕" panose="02030604000101010101" pitchFamily="18" charset="-127"/>
            </a:endParaRPr>
          </a:p>
        </p:txBody>
      </p:sp>
      <p:sp>
        <p:nvSpPr>
          <p:cNvPr id="30" name="이등변 삼각형 29">
            <a:extLst>
              <a:ext uri="{FF2B5EF4-FFF2-40B4-BE49-F238E27FC236}">
                <a16:creationId xmlns:a16="http://schemas.microsoft.com/office/drawing/2014/main" id="{DE009CED-06F9-4943-8624-78D7D5DA97FC}"/>
              </a:ext>
            </a:extLst>
          </p:cNvPr>
          <p:cNvSpPr/>
          <p:nvPr/>
        </p:nvSpPr>
        <p:spPr>
          <a:xfrm rot="19800000">
            <a:off x="692611" y="4146642"/>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517825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42B6B7-4106-46C7-B938-D2207B21432E}"/>
              </a:ext>
            </a:extLst>
          </p:cNvPr>
          <p:cNvSpPr txBox="1"/>
          <p:nvPr/>
        </p:nvSpPr>
        <p:spPr>
          <a:xfrm>
            <a:off x="465220" y="1555007"/>
            <a:ext cx="11396580" cy="3785652"/>
          </a:xfrm>
          <a:prstGeom prst="rect">
            <a:avLst/>
          </a:prstGeom>
          <a:noFill/>
          <a:ln>
            <a:noFill/>
          </a:ln>
        </p:spPr>
        <p:txBody>
          <a:bodyPr wrap="square" rtlCol="0">
            <a:spAutoFit/>
          </a:bodyPr>
          <a:lstStyle/>
          <a:p>
            <a:pPr>
              <a:lnSpc>
                <a:spcPct val="200000"/>
              </a:lnSpc>
            </a:pPr>
            <a:r>
              <a:rPr lang="en-US" altLang="ko-KR" sz="2400" b="1" dirty="0" smtClean="0">
                <a:latin typeface="맑은 고딕" panose="020B0503020000020004" pitchFamily="50" charset="-127"/>
                <a:cs typeface="함초롬바탕" panose="02030604000101010101" pitchFamily="18" charset="-127"/>
              </a:rPr>
              <a:t>The best model has higher precision and recall than another models</a:t>
            </a:r>
          </a:p>
          <a:p>
            <a:pPr>
              <a:lnSpc>
                <a:spcPct val="200000"/>
              </a:lnSpc>
            </a:pPr>
            <a:r>
              <a:rPr lang="ko-KR" altLang="en-US" sz="2000" b="1" dirty="0" smtClean="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Accuracy : </a:t>
            </a:r>
            <a:r>
              <a:rPr lang="en-US" altLang="ko-KR" sz="2000" b="1" dirty="0">
                <a:latin typeface="맑은 고딕" panose="020B0503020000020004" pitchFamily="50" charset="-127"/>
                <a:cs typeface="함초롬바탕" panose="02030604000101010101" pitchFamily="18" charset="-127"/>
              </a:rPr>
              <a:t>A figure </a:t>
            </a:r>
            <a:r>
              <a:rPr lang="en-US" altLang="ko-KR" sz="2000" b="1" dirty="0" smtClean="0">
                <a:latin typeface="맑은 고딕" panose="020B0503020000020004" pitchFamily="50" charset="-127"/>
                <a:cs typeface="함초롬바탕" panose="02030604000101010101" pitchFamily="18" charset="-127"/>
              </a:rPr>
              <a:t>of correct answers matched by model`s predictions</a:t>
            </a:r>
          </a:p>
          <a:p>
            <a:pPr>
              <a:lnSpc>
                <a:spcPct val="200000"/>
              </a:lnSpc>
            </a:pPr>
            <a:r>
              <a:rPr lang="ko-KR" altLang="en-US" sz="2000" b="1" dirty="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Precision : </a:t>
            </a:r>
            <a:r>
              <a:rPr lang="en-US" altLang="ko-KR" sz="2000" b="1" dirty="0">
                <a:latin typeface="맑은 고딕" panose="020B0503020000020004" pitchFamily="50" charset="-127"/>
                <a:cs typeface="함초롬바탕" panose="02030604000101010101" pitchFamily="18" charset="-127"/>
              </a:rPr>
              <a:t>A figure </a:t>
            </a:r>
            <a:r>
              <a:rPr lang="en-US" altLang="ko-KR" sz="2000" b="1" dirty="0" smtClean="0">
                <a:latin typeface="맑은 고딕" panose="020B0503020000020004" pitchFamily="50" charset="-127"/>
                <a:cs typeface="함초롬바탕" panose="02030604000101010101" pitchFamily="18" charset="-127"/>
              </a:rPr>
              <a:t>of how many include of correct answer by model`s predictions</a:t>
            </a:r>
          </a:p>
          <a:p>
            <a:pPr>
              <a:lnSpc>
                <a:spcPct val="200000"/>
              </a:lnSpc>
            </a:pPr>
            <a:r>
              <a:rPr lang="ko-KR" altLang="en-US" sz="2000" b="1" dirty="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Recall : A figure of correct answers predicted by model</a:t>
            </a:r>
            <a:endParaRPr lang="en-US" altLang="ko-KR" sz="2000" b="1" dirty="0">
              <a:latin typeface="맑은 고딕" panose="020B0503020000020004" pitchFamily="50" charset="-127"/>
              <a:cs typeface="함초롬바탕" panose="02030604000101010101" pitchFamily="18" charset="-127"/>
            </a:endParaRPr>
          </a:p>
          <a:p>
            <a:pPr>
              <a:lnSpc>
                <a:spcPct val="200000"/>
              </a:lnSpc>
            </a:pPr>
            <a:r>
              <a:rPr lang="ko-KR" altLang="en-US" sz="2000" b="1" dirty="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F1-score : Harmonic mean of precision and recall</a:t>
            </a:r>
          </a:p>
          <a:p>
            <a:pPr>
              <a:lnSpc>
                <a:spcPct val="200000"/>
              </a:lnSpc>
            </a:pPr>
            <a:r>
              <a:rPr lang="ko-KR" altLang="en-US" sz="1600" b="1" dirty="0" smtClean="0">
                <a:latin typeface="맑은 고딕" panose="020B0503020000020004" pitchFamily="50" charset="-127"/>
                <a:cs typeface="함초롬바탕" panose="02030604000101010101" pitchFamily="18" charset="-127"/>
              </a:rPr>
              <a:t> </a:t>
            </a:r>
            <a:r>
              <a:rPr lang="en-US" altLang="ko-KR" sz="1600" b="1" dirty="0" smtClean="0">
                <a:latin typeface="맑은 고딕" panose="020B0503020000020004" pitchFamily="50" charset="-127"/>
                <a:cs typeface="함초롬바탕" panose="02030604000101010101" pitchFamily="18" charset="-127"/>
              </a:rPr>
              <a:t>(A figure obtained by </a:t>
            </a:r>
            <a:r>
              <a:rPr lang="en-US" altLang="ko-KR" sz="1600" b="1" dirty="0" err="1" smtClean="0">
                <a:latin typeface="맑은 고딕" panose="020B0503020000020004" pitchFamily="50" charset="-127"/>
                <a:cs typeface="함초롬바탕" panose="02030604000101010101" pitchFamily="18" charset="-127"/>
              </a:rPr>
              <a:t>Harmoinic</a:t>
            </a:r>
            <a:r>
              <a:rPr lang="en-US" altLang="ko-KR" sz="1600" b="1" dirty="0" smtClean="0">
                <a:latin typeface="맑은 고딕" panose="020B0503020000020004" pitchFamily="50" charset="-127"/>
                <a:cs typeface="함초롬바탕" panose="02030604000101010101" pitchFamily="18" charset="-127"/>
              </a:rPr>
              <a:t> mean of precision is overwhelmingly higher than recall or vice versa)</a:t>
            </a:r>
          </a:p>
        </p:txBody>
      </p:sp>
      <p:sp>
        <p:nvSpPr>
          <p:cNvPr id="5" name="직사각형 4">
            <a:extLst>
              <a:ext uri="{FF2B5EF4-FFF2-40B4-BE49-F238E27FC236}">
                <a16:creationId xmlns:a16="http://schemas.microsoft.com/office/drawing/2014/main" id="{F3F3FFB9-31B7-4F7E-9FF5-C453DB84B302}"/>
              </a:ext>
            </a:extLst>
          </p:cNvPr>
          <p:cNvSpPr/>
          <p:nvPr/>
        </p:nvSpPr>
        <p:spPr>
          <a:xfrm>
            <a:off x="404260" y="22058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A06794F9-AD92-41FC-9A8F-A29EE2155711}"/>
              </a:ext>
            </a:extLst>
          </p:cNvPr>
          <p:cNvSpPr txBox="1"/>
          <p:nvPr/>
        </p:nvSpPr>
        <p:spPr>
          <a:xfrm>
            <a:off x="465220" y="231568"/>
            <a:ext cx="11726780"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Learning Model</a:t>
            </a:r>
          </a:p>
          <a:p>
            <a:r>
              <a:rPr lang="en-US" altLang="ko-KR" sz="4000" b="1" dirty="0">
                <a:latin typeface="맑은 고딕" panose="020B0503020000020004" pitchFamily="50" charset="-127"/>
                <a:cs typeface="함초롬바탕" panose="02030604000101010101" pitchFamily="18" charset="-127"/>
              </a:rPr>
              <a:t> </a:t>
            </a:r>
            <a:r>
              <a:rPr lang="en-US" altLang="ko-KR" sz="4000" b="1" dirty="0" smtClean="0">
                <a:latin typeface="맑은 고딕" panose="020B0503020000020004" pitchFamily="50" charset="-127"/>
                <a:cs typeface="함초롬바탕" panose="02030604000101010101" pitchFamily="18" charset="-127"/>
              </a:rPr>
              <a:t>              	Comparing and Selecting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3100458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1997432606"/>
              </p:ext>
            </p:extLst>
          </p:nvPr>
        </p:nvGraphicFramePr>
        <p:xfrm>
          <a:off x="458594" y="2670096"/>
          <a:ext cx="11332602" cy="3162243"/>
        </p:xfrm>
        <a:graphic>
          <a:graphicData uri="http://schemas.openxmlformats.org/drawingml/2006/table">
            <a:tbl>
              <a:tblPr firstRow="1" bandRow="1">
                <a:tableStyleId>{1E171933-4619-4E11-9A3F-F7608DF75F80}</a:tableStyleId>
              </a:tblPr>
              <a:tblGrid>
                <a:gridCol w="3247382">
                  <a:extLst>
                    <a:ext uri="{9D8B030D-6E8A-4147-A177-3AD203B41FA5}">
                      <a16:colId xmlns:a16="http://schemas.microsoft.com/office/drawing/2014/main" val="3188855907"/>
                    </a:ext>
                  </a:extLst>
                </a:gridCol>
                <a:gridCol w="2021305">
                  <a:extLst>
                    <a:ext uri="{9D8B030D-6E8A-4147-A177-3AD203B41FA5}">
                      <a16:colId xmlns:a16="http://schemas.microsoft.com/office/drawing/2014/main" val="1700883793"/>
                    </a:ext>
                  </a:extLst>
                </a:gridCol>
                <a:gridCol w="2021305">
                  <a:extLst>
                    <a:ext uri="{9D8B030D-6E8A-4147-A177-3AD203B41FA5}">
                      <a16:colId xmlns:a16="http://schemas.microsoft.com/office/drawing/2014/main" val="3795234462"/>
                    </a:ext>
                  </a:extLst>
                </a:gridCol>
                <a:gridCol w="2021305">
                  <a:extLst>
                    <a:ext uri="{9D8B030D-6E8A-4147-A177-3AD203B41FA5}">
                      <a16:colId xmlns:a16="http://schemas.microsoft.com/office/drawing/2014/main" val="2195113338"/>
                    </a:ext>
                  </a:extLst>
                </a:gridCol>
                <a:gridCol w="2021305">
                  <a:extLst>
                    <a:ext uri="{9D8B030D-6E8A-4147-A177-3AD203B41FA5}">
                      <a16:colId xmlns:a16="http://schemas.microsoft.com/office/drawing/2014/main" val="2754117832"/>
                    </a:ext>
                  </a:extLst>
                </a:gridCol>
              </a:tblGrid>
              <a:tr h="442971">
                <a:tc>
                  <a:txBody>
                    <a:bodyPr/>
                    <a:lstStyle/>
                    <a:p>
                      <a:pPr algn="ctr" latinLnBrk="1"/>
                      <a:r>
                        <a:rPr lang="en-US" altLang="ko-KR" dirty="0" smtClean="0">
                          <a:solidFill>
                            <a:schemeClr val="tx1"/>
                          </a:solidFill>
                        </a:rPr>
                        <a:t>Model</a:t>
                      </a:r>
                      <a:r>
                        <a:rPr lang="en-US" altLang="ko-KR" baseline="0" dirty="0" smtClean="0">
                          <a:solidFill>
                            <a:schemeClr val="tx1"/>
                          </a:solidFill>
                        </a:rPr>
                        <a:t> name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Accuracy</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Precision</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Recall</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F1-score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extLst>
                  <a:ext uri="{0D108BD9-81ED-4DB2-BD59-A6C34878D82A}">
                    <a16:rowId xmlns:a16="http://schemas.microsoft.com/office/drawing/2014/main" val="241129513"/>
                  </a:ext>
                </a:extLst>
              </a:tr>
              <a:tr h="679818">
                <a:tc>
                  <a:txBody>
                    <a:bodyPr/>
                    <a:lstStyle/>
                    <a:p>
                      <a:pPr algn="ctr" latinLnBrk="1"/>
                      <a:r>
                        <a:rPr lang="en-US" altLang="ko-KR" dirty="0" err="1" smtClean="0"/>
                        <a:t>DecisionTree</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65%</a:t>
                      </a:r>
                    </a:p>
                    <a:p>
                      <a:pPr algn="ctr" latinLnBrk="1"/>
                      <a:r>
                        <a:rPr lang="en-US" altLang="ko-KR" dirty="0" smtClean="0"/>
                        <a:t>(train</a:t>
                      </a:r>
                      <a:r>
                        <a:rPr lang="en-US" altLang="ko-KR" baseline="0" dirty="0" smtClean="0"/>
                        <a:t> : 76%)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65%</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64%</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583651944"/>
                  </a:ext>
                </a:extLst>
              </a:tr>
              <a:tr h="679818">
                <a:tc>
                  <a:txBody>
                    <a:bodyPr/>
                    <a:lstStyle/>
                    <a:p>
                      <a:pPr algn="ctr" latinLnBrk="1"/>
                      <a:r>
                        <a:rPr lang="en-US" altLang="ko-KR" b="1" dirty="0" err="1" smtClean="0"/>
                        <a:t>RandomForest</a:t>
                      </a:r>
                      <a:endParaRPr lang="ko-KR" altLang="en-US" b="1" dirty="0"/>
                    </a:p>
                  </a:txBody>
                  <a:tcPr anchor="ctr">
                    <a:lnL w="381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65%</a:t>
                      </a:r>
                    </a:p>
                    <a:p>
                      <a:pPr algn="ctr" latinLnBrk="1"/>
                      <a:r>
                        <a:rPr lang="en-US" altLang="ko-KR" b="1" dirty="0" smtClean="0"/>
                        <a:t>(train</a:t>
                      </a:r>
                      <a:r>
                        <a:rPr lang="en-US" altLang="ko-KR" b="1" baseline="0" dirty="0" smtClean="0"/>
                        <a:t> : 77%) </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66%</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65%</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64%</a:t>
                      </a:r>
                      <a:endParaRPr lang="ko-KR" altLang="en-US" b="1" dirty="0"/>
                    </a:p>
                  </a:txBody>
                  <a:tcPr anchor="ctr">
                    <a:lnL w="12700" cap="flat" cmpd="sng" algn="ctr">
                      <a:solidFill>
                        <a:schemeClr val="tx1"/>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extLst>
                  <a:ext uri="{0D108BD9-81ED-4DB2-BD59-A6C34878D82A}">
                    <a16:rowId xmlns:a16="http://schemas.microsoft.com/office/drawing/2014/main" val="1198121612"/>
                  </a:ext>
                </a:extLst>
              </a:tr>
              <a:tr h="679818">
                <a:tc>
                  <a:txBody>
                    <a:bodyPr/>
                    <a:lstStyle/>
                    <a:p>
                      <a:pPr algn="ctr" latinLnBrk="1"/>
                      <a:r>
                        <a:rPr lang="en-US" altLang="ko-KR" dirty="0" err="1" smtClean="0"/>
                        <a:t>XGBoost</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p>
                    <a:p>
                      <a:pPr algn="ctr" latinLnBrk="1"/>
                      <a:r>
                        <a:rPr lang="en-US" altLang="ko-KR" dirty="0" smtClean="0"/>
                        <a:t>(train : 76%)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919589"/>
                  </a:ext>
                </a:extLst>
              </a:tr>
              <a:tr h="679818">
                <a:tc>
                  <a:txBody>
                    <a:bodyPr/>
                    <a:lstStyle/>
                    <a:p>
                      <a:pPr algn="ctr" latinLnBrk="1"/>
                      <a:r>
                        <a:rPr lang="en-US" altLang="ko-KR" dirty="0" smtClean="0"/>
                        <a:t>K-nearest-neighbors</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50%</a:t>
                      </a:r>
                    </a:p>
                    <a:p>
                      <a:pPr algn="ctr" latinLnBrk="1"/>
                      <a:r>
                        <a:rPr lang="en-US" altLang="ko-KR" dirty="0" smtClean="0"/>
                        <a:t>(train : 50%)</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51%</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50%</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49%</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7288655"/>
                  </a:ext>
                </a:extLst>
              </a:tr>
            </a:tbl>
          </a:graphicData>
        </a:graphic>
      </p:graphicFrame>
      <p:sp>
        <p:nvSpPr>
          <p:cNvPr id="8" name="TextBox 7">
            <a:extLst>
              <a:ext uri="{FF2B5EF4-FFF2-40B4-BE49-F238E27FC236}">
                <a16:creationId xmlns:a16="http://schemas.microsoft.com/office/drawing/2014/main" id="{CB42B6B7-4106-46C7-B938-D2207B21432E}"/>
              </a:ext>
            </a:extLst>
          </p:cNvPr>
          <p:cNvSpPr txBox="1"/>
          <p:nvPr/>
        </p:nvSpPr>
        <p:spPr>
          <a:xfrm>
            <a:off x="523584" y="1599123"/>
            <a:ext cx="11330485" cy="1015663"/>
          </a:xfrm>
          <a:prstGeom prst="rect">
            <a:avLst/>
          </a:prstGeom>
          <a:noFill/>
        </p:spPr>
        <p:txBody>
          <a:bodyPr wrap="square" rtlCol="0">
            <a:spAutoFit/>
          </a:bodyPr>
          <a:lstStyle/>
          <a:p>
            <a:pPr>
              <a:lnSpc>
                <a:spcPct val="150000"/>
              </a:lnSpc>
            </a:pPr>
            <a:r>
              <a:rPr lang="ko-KR" altLang="en-US" sz="2000" b="1" dirty="0" smtClean="0"/>
              <a:t>● </a:t>
            </a:r>
            <a:r>
              <a:rPr lang="en-US" altLang="ko-KR" sz="2000" b="1" dirty="0" smtClean="0">
                <a:latin typeface="맑은 고딕" panose="020B0503020000020004" pitchFamily="50" charset="-127"/>
                <a:cs typeface="함초롬바탕" panose="02030604000101010101" pitchFamily="18" charset="-127"/>
              </a:rPr>
              <a:t>Comparisons show that the </a:t>
            </a:r>
            <a:r>
              <a:rPr lang="en-US" altLang="ko-KR" sz="2000" b="1" dirty="0" err="1" smtClean="0">
                <a:latin typeface="맑은 고딕" panose="020B0503020000020004" pitchFamily="50" charset="-127"/>
                <a:cs typeface="함초롬바탕" panose="02030604000101010101" pitchFamily="18" charset="-127"/>
              </a:rPr>
              <a:t>XGBoost</a:t>
            </a:r>
            <a:r>
              <a:rPr lang="en-US" altLang="ko-KR" sz="2000" b="1" dirty="0" smtClean="0">
                <a:latin typeface="맑은 고딕" panose="020B0503020000020004" pitchFamily="50" charset="-127"/>
                <a:cs typeface="함초롬바탕" panose="02030604000101010101" pitchFamily="18" charset="-127"/>
              </a:rPr>
              <a:t> model has the best figures, but it </a:t>
            </a:r>
            <a:r>
              <a:rPr lang="en-US" altLang="ko-KR" sz="2000" b="1" dirty="0">
                <a:latin typeface="맑은 고딕" panose="020B0503020000020004" pitchFamily="50" charset="-127"/>
                <a:cs typeface="함초롬바탕" panose="02030604000101010101" pitchFamily="18" charset="-127"/>
              </a:rPr>
              <a:t>takes the longer to predict, </a:t>
            </a:r>
            <a:r>
              <a:rPr lang="en-US" altLang="ko-KR" sz="2000" b="1" dirty="0" smtClean="0">
                <a:latin typeface="맑은 고딕" panose="020B0503020000020004" pitchFamily="50" charset="-127"/>
                <a:cs typeface="함초롬바탕" panose="02030604000101010101" pitchFamily="18" charset="-127"/>
              </a:rPr>
              <a:t>so </a:t>
            </a:r>
            <a:r>
              <a:rPr lang="en-US" altLang="ko-KR" sz="2000" b="1" dirty="0">
                <a:latin typeface="맑은 고딕" panose="020B0503020000020004" pitchFamily="50" charset="-127"/>
                <a:cs typeface="함초롬바탕" panose="02030604000101010101" pitchFamily="18" charset="-127"/>
              </a:rPr>
              <a:t>we </a:t>
            </a:r>
            <a:r>
              <a:rPr lang="en-US" altLang="ko-KR" sz="2000" b="1" dirty="0" smtClean="0">
                <a:latin typeface="맑은 고딕" panose="020B0503020000020004" pitchFamily="50" charset="-127"/>
                <a:cs typeface="함초롬바탕" panose="02030604000101010101" pitchFamily="18" charset="-127"/>
              </a:rPr>
              <a:t>select </a:t>
            </a:r>
            <a:r>
              <a:rPr lang="en-US" altLang="ko-KR" sz="2000" b="1" dirty="0">
                <a:latin typeface="맑은 고딕" panose="020B0503020000020004" pitchFamily="50" charset="-127"/>
                <a:cs typeface="함초롬바탕" panose="02030604000101010101" pitchFamily="18" charset="-127"/>
              </a:rPr>
              <a:t>the faster and the next best model, </a:t>
            </a:r>
            <a:r>
              <a:rPr lang="en-US" altLang="ko-KR" sz="2000" b="1" dirty="0" err="1" smtClean="0">
                <a:latin typeface="맑은 고딕" panose="020B0503020000020004" pitchFamily="50" charset="-127"/>
                <a:cs typeface="함초롬바탕" panose="02030604000101010101" pitchFamily="18" charset="-127"/>
              </a:rPr>
              <a:t>RandomForest</a:t>
            </a:r>
            <a:endParaRPr lang="en-US" altLang="ko-KR" sz="2000" b="1" dirty="0">
              <a:latin typeface="맑은 고딕" panose="020B0503020000020004" pitchFamily="50" charset="-127"/>
              <a:cs typeface="함초롬바탕" panose="02030604000101010101" pitchFamily="18" charset="-127"/>
            </a:endParaRPr>
          </a:p>
        </p:txBody>
      </p:sp>
      <p:sp>
        <p:nvSpPr>
          <p:cNvPr id="11" name="직사각형 10">
            <a:extLst>
              <a:ext uri="{FF2B5EF4-FFF2-40B4-BE49-F238E27FC236}">
                <a16:creationId xmlns:a16="http://schemas.microsoft.com/office/drawing/2014/main" id="{F3F3FFB9-31B7-4F7E-9FF5-C453DB84B302}"/>
              </a:ext>
            </a:extLst>
          </p:cNvPr>
          <p:cNvSpPr/>
          <p:nvPr/>
        </p:nvSpPr>
        <p:spPr>
          <a:xfrm>
            <a:off x="404260" y="253714"/>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A06794F9-AD92-41FC-9A8F-A29EE2155711}"/>
              </a:ext>
            </a:extLst>
          </p:cNvPr>
          <p:cNvSpPr txBox="1"/>
          <p:nvPr/>
        </p:nvSpPr>
        <p:spPr>
          <a:xfrm>
            <a:off x="458594" y="264699"/>
            <a:ext cx="11726780"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Learning Model</a:t>
            </a:r>
          </a:p>
          <a:p>
            <a:r>
              <a:rPr lang="en-US" altLang="ko-KR" sz="4000" b="1" dirty="0">
                <a:latin typeface="맑은 고딕" panose="020B0503020000020004" pitchFamily="50" charset="-127"/>
                <a:cs typeface="함초롬바탕" panose="02030604000101010101" pitchFamily="18" charset="-127"/>
              </a:rPr>
              <a:t> </a:t>
            </a:r>
            <a:r>
              <a:rPr lang="en-US" altLang="ko-KR" sz="4000" b="1" dirty="0" smtClean="0">
                <a:latin typeface="맑은 고딕" panose="020B0503020000020004" pitchFamily="50" charset="-127"/>
                <a:cs typeface="함초롬바탕" panose="02030604000101010101" pitchFamily="18" charset="-127"/>
              </a:rPr>
              <a:t>              	Comparing and Selecting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4288850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F3F3FFB9-31B7-4F7E-9FF5-C453DB84B302}"/>
              </a:ext>
            </a:extLst>
          </p:cNvPr>
          <p:cNvSpPr/>
          <p:nvPr/>
        </p:nvSpPr>
        <p:spPr>
          <a:xfrm>
            <a:off x="404260" y="34647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A06794F9-AD92-41FC-9A8F-A29EE2155711}"/>
              </a:ext>
            </a:extLst>
          </p:cNvPr>
          <p:cNvSpPr txBox="1"/>
          <p:nvPr/>
        </p:nvSpPr>
        <p:spPr>
          <a:xfrm>
            <a:off x="465220" y="357464"/>
            <a:ext cx="9751062"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Learning Model Selection</a:t>
            </a:r>
            <a:endParaRPr lang="en-US" altLang="ko-KR" sz="4000" b="1" dirty="0">
              <a:latin typeface="맑은 고딕" panose="020B0503020000020004" pitchFamily="50" charset="-127"/>
              <a:cs typeface="함초롬바탕" panose="02030604000101010101" pitchFamily="18" charset="-127"/>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260" y="1898374"/>
            <a:ext cx="6165505" cy="393092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B42B6B7-4106-46C7-B938-D2207B21432E}"/>
              </a:ext>
            </a:extLst>
          </p:cNvPr>
          <p:cNvSpPr txBox="1"/>
          <p:nvPr/>
        </p:nvSpPr>
        <p:spPr>
          <a:xfrm>
            <a:off x="7162364" y="1741557"/>
            <a:ext cx="4953436" cy="3687676"/>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The method of determining characteristics as ‘yes’ or ‘no’ by the tree is user to estimate the final values and to collect all the predicted trees and select the forecasts on the principle of average or majority rule</a:t>
            </a:r>
          </a:p>
        </p:txBody>
      </p:sp>
      <p:sp>
        <p:nvSpPr>
          <p:cNvPr id="6" name="이등변 삼각형 5">
            <a:extLst>
              <a:ext uri="{FF2B5EF4-FFF2-40B4-BE49-F238E27FC236}">
                <a16:creationId xmlns:a16="http://schemas.microsoft.com/office/drawing/2014/main" id="{DE009CED-06F9-4943-8624-78D7D5DA97FC}"/>
              </a:ext>
            </a:extLst>
          </p:cNvPr>
          <p:cNvSpPr/>
          <p:nvPr/>
        </p:nvSpPr>
        <p:spPr>
          <a:xfrm rot="19800000">
            <a:off x="6834701" y="1970891"/>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A06794F9-AD92-41FC-9A8F-A29EE2155711}"/>
              </a:ext>
            </a:extLst>
          </p:cNvPr>
          <p:cNvSpPr txBox="1"/>
          <p:nvPr/>
        </p:nvSpPr>
        <p:spPr>
          <a:xfrm>
            <a:off x="2043796" y="1412460"/>
            <a:ext cx="3226704" cy="523220"/>
          </a:xfrm>
          <a:prstGeom prst="rect">
            <a:avLst/>
          </a:prstGeom>
          <a:noFill/>
        </p:spPr>
        <p:txBody>
          <a:bodyPr wrap="square" rtlCol="0">
            <a:spAutoFit/>
          </a:bodyPr>
          <a:lstStyle/>
          <a:p>
            <a:r>
              <a:rPr lang="en-US" altLang="ko-KR" sz="2800" b="1" dirty="0" err="1" smtClean="0">
                <a:latin typeface="맑은 고딕" panose="020B0503020000020004" pitchFamily="50" charset="-127"/>
                <a:cs typeface="함초롬바탕" panose="02030604000101010101" pitchFamily="18" charset="-127"/>
              </a:rPr>
              <a:t>RandomForest</a:t>
            </a:r>
            <a:endParaRPr lang="en-US" altLang="ko-KR" sz="28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4420739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F3F3FFB9-31B7-4F7E-9FF5-C453DB84B302}"/>
              </a:ext>
            </a:extLst>
          </p:cNvPr>
          <p:cNvSpPr/>
          <p:nvPr/>
        </p:nvSpPr>
        <p:spPr>
          <a:xfrm>
            <a:off x="404260" y="273592"/>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A06794F9-AD92-41FC-9A8F-A29EE2155711}"/>
              </a:ext>
            </a:extLst>
          </p:cNvPr>
          <p:cNvSpPr txBox="1"/>
          <p:nvPr/>
        </p:nvSpPr>
        <p:spPr>
          <a:xfrm>
            <a:off x="465220" y="284577"/>
            <a:ext cx="932013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Model Prediction</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61964457"/>
              </p:ext>
            </p:extLst>
          </p:nvPr>
        </p:nvGraphicFramePr>
        <p:xfrm>
          <a:off x="629073" y="1341168"/>
          <a:ext cx="4321744" cy="2394769"/>
        </p:xfrm>
        <a:graphic>
          <a:graphicData uri="http://schemas.openxmlformats.org/drawingml/2006/table">
            <a:tbl>
              <a:tblPr/>
              <a:tblGrid>
                <a:gridCol w="2160872">
                  <a:extLst>
                    <a:ext uri="{9D8B030D-6E8A-4147-A177-3AD203B41FA5}">
                      <a16:colId xmlns:a16="http://schemas.microsoft.com/office/drawing/2014/main" val="3980993051"/>
                    </a:ext>
                  </a:extLst>
                </a:gridCol>
                <a:gridCol w="2160872">
                  <a:extLst>
                    <a:ext uri="{9D8B030D-6E8A-4147-A177-3AD203B41FA5}">
                      <a16:colId xmlns:a16="http://schemas.microsoft.com/office/drawing/2014/main" val="1328883944"/>
                    </a:ext>
                  </a:extLst>
                </a:gridCol>
              </a:tblGrid>
              <a:tr h="211511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blipFill>
                      <a:blip r:embed="rId3"/>
                      <a:stretch>
                        <a:fillRect/>
                      </a:stretch>
                    </a:blip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blipFill>
                      <a:blip r:embed="rId4"/>
                      <a:stretch>
                        <a:fillRect/>
                      </a:stretch>
                    </a:blipFill>
                  </a:tcPr>
                </a:tc>
                <a:extLst>
                  <a:ext uri="{0D108BD9-81ED-4DB2-BD59-A6C34878D82A}">
                    <a16:rowId xmlns:a16="http://schemas.microsoft.com/office/drawing/2014/main" val="215272566"/>
                  </a:ext>
                </a:extLst>
              </a:tr>
              <a:tr h="237215">
                <a:tc>
                  <a:txBody>
                    <a:bodyPr/>
                    <a:lstStyle/>
                    <a:p>
                      <a:pPr marL="0" marR="0" indent="0" algn="ctr" fontAlgn="base" latinLnBrk="0">
                        <a:lnSpc>
                          <a:spcPct val="160000"/>
                        </a:lnSpc>
                        <a:spcBef>
                          <a:spcPts val="0"/>
                        </a:spcBef>
                        <a:spcAft>
                          <a:spcPts val="0"/>
                        </a:spcAft>
                      </a:pPr>
                      <a:r>
                        <a:rPr lang="en-US" altLang="ko-KR" sz="1000" b="1" dirty="0" smtClean="0">
                          <a:latin typeface="맑은 고딕" panose="020B0503020000020004" pitchFamily="50" charset="-127"/>
                          <a:cs typeface="함초롬바탕" panose="02030604000101010101" pitchFamily="18" charset="-127"/>
                        </a:rPr>
                        <a:t>prediction</a:t>
                      </a:r>
                      <a:r>
                        <a:rPr lang="ko-KR" altLang="en-US" sz="1000" b="1" dirty="0" smtClean="0">
                          <a:latin typeface="맑은 고딕" panose="020B0503020000020004" pitchFamily="50" charset="-127"/>
                          <a:cs typeface="함초롬바탕" panose="02030604000101010101" pitchFamily="18" charset="-127"/>
                        </a:rPr>
                        <a:t> </a:t>
                      </a:r>
                      <a:r>
                        <a:rPr lang="en-US" altLang="ko-KR" sz="1000" b="1" dirty="0" smtClean="0">
                          <a:latin typeface="맑은 고딕" panose="020B0503020000020004" pitchFamily="50" charset="-127"/>
                          <a:cs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b="1" dirty="0" smtClean="0">
                          <a:latin typeface="맑은 고딕" panose="020B0503020000020004" pitchFamily="50" charset="-127"/>
                          <a:cs typeface="함초롬바탕" panose="02030604000101010101" pitchFamily="18" charset="-127"/>
                        </a:rPr>
                        <a:t>Prediction 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841587"/>
                  </a:ext>
                </a:extLst>
              </a:tr>
            </a:tbl>
          </a:graphicData>
        </a:graphic>
      </p:graphicFrame>
      <p:sp>
        <p:nvSpPr>
          <p:cNvPr id="9" name="TextBox 8">
            <a:extLst>
              <a:ext uri="{FF2B5EF4-FFF2-40B4-BE49-F238E27FC236}">
                <a16:creationId xmlns:a16="http://schemas.microsoft.com/office/drawing/2014/main" id="{CB42B6B7-4106-46C7-B938-D2207B21432E}"/>
              </a:ext>
            </a:extLst>
          </p:cNvPr>
          <p:cNvSpPr txBox="1"/>
          <p:nvPr/>
        </p:nvSpPr>
        <p:spPr>
          <a:xfrm>
            <a:off x="5803240" y="1058736"/>
            <a:ext cx="5616474" cy="1841017"/>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Using information about user`s age, gender, job and day`s weather,</a:t>
            </a:r>
          </a:p>
          <a:p>
            <a:pPr>
              <a:lnSpc>
                <a:spcPct val="200000"/>
              </a:lnSpc>
            </a:pPr>
            <a:r>
              <a:rPr lang="en-US" altLang="ko-KR" sz="2000" b="1" dirty="0" smtClean="0">
                <a:latin typeface="맑은 고딕" panose="020B0503020000020004" pitchFamily="50" charset="-127"/>
                <a:cs typeface="함초롬바탕" panose="02030604000101010101" pitchFamily="18" charset="-127"/>
              </a:rPr>
              <a:t>We can predict different predictions</a:t>
            </a:r>
            <a:endParaRPr lang="en-US" altLang="ko-KR" sz="4000" b="1" dirty="0">
              <a:latin typeface="맑은 고딕" panose="020B0503020000020004" pitchFamily="50" charset="-127"/>
              <a:cs typeface="함초롬바탕" panose="02030604000101010101" pitchFamily="18" charset="-127"/>
            </a:endParaRPr>
          </a:p>
        </p:txBody>
      </p:sp>
      <p:sp>
        <p:nvSpPr>
          <p:cNvPr id="10" name="이등변 삼각형 9">
            <a:extLst>
              <a:ext uri="{FF2B5EF4-FFF2-40B4-BE49-F238E27FC236}">
                <a16:creationId xmlns:a16="http://schemas.microsoft.com/office/drawing/2014/main" id="{DE009CED-06F9-4943-8624-78D7D5DA97FC}"/>
              </a:ext>
            </a:extLst>
          </p:cNvPr>
          <p:cNvSpPr/>
          <p:nvPr/>
        </p:nvSpPr>
        <p:spPr>
          <a:xfrm rot="19800000">
            <a:off x="5409842" y="1301443"/>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 name="직사각형 2"/>
          <p:cNvSpPr/>
          <p:nvPr/>
        </p:nvSpPr>
        <p:spPr>
          <a:xfrm>
            <a:off x="1982804" y="1552326"/>
            <a:ext cx="818148" cy="142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4127491" y="1573754"/>
            <a:ext cx="818148" cy="142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p:cNvPicPr>
            <a:picLocks noChangeAspect="1"/>
          </p:cNvPicPr>
          <p:nvPr/>
        </p:nvPicPr>
        <p:blipFill>
          <a:blip r:embed="rId5"/>
          <a:stretch>
            <a:fillRect/>
          </a:stretch>
        </p:blipFill>
        <p:spPr>
          <a:xfrm>
            <a:off x="4372154" y="3251860"/>
            <a:ext cx="2903568" cy="3184114"/>
          </a:xfrm>
          <a:prstGeom prst="rect">
            <a:avLst/>
          </a:prstGeom>
        </p:spPr>
      </p:pic>
      <p:pic>
        <p:nvPicPr>
          <p:cNvPr id="31" name="그림 30"/>
          <p:cNvPicPr>
            <a:picLocks noChangeAspect="1"/>
          </p:cNvPicPr>
          <p:nvPr/>
        </p:nvPicPr>
        <p:blipFill>
          <a:blip r:embed="rId6"/>
          <a:stretch>
            <a:fillRect/>
          </a:stretch>
        </p:blipFill>
        <p:spPr>
          <a:xfrm>
            <a:off x="8327286" y="3236007"/>
            <a:ext cx="2903286" cy="3180254"/>
          </a:xfrm>
          <a:prstGeom prst="rect">
            <a:avLst/>
          </a:prstGeom>
        </p:spPr>
      </p:pic>
      <p:cxnSp>
        <p:nvCxnSpPr>
          <p:cNvPr id="37" name="직선 화살표 연결선 36"/>
          <p:cNvCxnSpPr/>
          <p:nvPr/>
        </p:nvCxnSpPr>
        <p:spPr>
          <a:xfrm>
            <a:off x="4945639" y="2739257"/>
            <a:ext cx="3442987" cy="773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a:off x="2377441" y="2997729"/>
            <a:ext cx="2034386" cy="13739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139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C2E80FA-5D49-4E17-925B-617AEB1393C6}"/>
              </a:ext>
            </a:extLst>
          </p:cNvPr>
          <p:cNvSpPr/>
          <p:nvPr/>
        </p:nvSpPr>
        <p:spPr>
          <a:xfrm>
            <a:off x="3036981" y="2875001"/>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2668828" y="2875002"/>
            <a:ext cx="8633581"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Team Introduction   </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501236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5C265A66-5F2C-488C-AC8D-8D373FF54653}"/>
              </a:ext>
            </a:extLst>
          </p:cNvPr>
          <p:cNvSpPr/>
          <p:nvPr/>
        </p:nvSpPr>
        <p:spPr>
          <a:xfrm>
            <a:off x="1270098" y="1500555"/>
            <a:ext cx="1188538" cy="383007"/>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 name="TextBox 3">
            <a:extLst>
              <a:ext uri="{FF2B5EF4-FFF2-40B4-BE49-F238E27FC236}">
                <a16:creationId xmlns:a16="http://schemas.microsoft.com/office/drawing/2014/main" id="{501976EF-180B-4C1B-8BE7-0D218B0A121F}"/>
              </a:ext>
            </a:extLst>
          </p:cNvPr>
          <p:cNvSpPr txBox="1"/>
          <p:nvPr/>
        </p:nvSpPr>
        <p:spPr>
          <a:xfrm>
            <a:off x="3298460" y="3314650"/>
            <a:ext cx="8055887" cy="2031325"/>
          </a:xfrm>
          <a:prstGeom prst="rect">
            <a:avLst/>
          </a:prstGeom>
          <a:noFill/>
        </p:spPr>
        <p:txBody>
          <a:bodyPr wrap="square" rtlCol="0">
            <a:spAutoFit/>
          </a:bodyPr>
          <a:lstStyle/>
          <a:p>
            <a:pPr marL="342900" indent="-342900">
              <a:lnSpc>
                <a:spcPct val="150000"/>
              </a:lnSpc>
              <a:buAutoNum type="arabicPeriod"/>
            </a:pPr>
            <a:r>
              <a:rPr lang="ko-KR" altLang="en-US" sz="2800" b="1" dirty="0">
                <a:latin typeface="+mj-lt"/>
              </a:rPr>
              <a:t> </a:t>
            </a:r>
            <a:r>
              <a:rPr lang="en-US" altLang="ko-KR" sz="2800" b="1" dirty="0" smtClean="0">
                <a:latin typeface="+mj-lt"/>
              </a:rPr>
              <a:t>I-Tub Website Diagram</a:t>
            </a:r>
          </a:p>
          <a:p>
            <a:pPr marL="342900" indent="-342900">
              <a:lnSpc>
                <a:spcPct val="150000"/>
              </a:lnSpc>
              <a:buAutoNum type="arabicPeriod"/>
            </a:pPr>
            <a:r>
              <a:rPr lang="en-US" altLang="ko-KR" sz="2800" b="1" dirty="0" smtClean="0">
                <a:latin typeface="+mj-lt"/>
              </a:rPr>
              <a:t> I-Tub Website Implementation</a:t>
            </a:r>
            <a:endParaRPr lang="en-US" altLang="ko-KR" sz="2800" b="1" dirty="0">
              <a:latin typeface="+mj-lt"/>
            </a:endParaRPr>
          </a:p>
          <a:p>
            <a:pPr marL="342900" indent="-342900">
              <a:lnSpc>
                <a:spcPct val="150000"/>
              </a:lnSpc>
              <a:buAutoNum type="arabicPeriod"/>
            </a:pPr>
            <a:r>
              <a:rPr lang="en-US" altLang="ko-KR" sz="2800" b="1" dirty="0">
                <a:latin typeface="+mj-lt"/>
              </a:rPr>
              <a:t> </a:t>
            </a:r>
            <a:r>
              <a:rPr lang="en-US" altLang="ko-KR" sz="2800" b="1" dirty="0" smtClean="0">
                <a:latin typeface="+mj-lt"/>
              </a:rPr>
              <a:t>I-Tub Prototype Modeling</a:t>
            </a:r>
            <a:endParaRPr lang="en-US" altLang="ko-KR" sz="2800" b="1" dirty="0">
              <a:latin typeface="+mj-lt"/>
            </a:endParaRPr>
          </a:p>
        </p:txBody>
      </p:sp>
      <p:sp>
        <p:nvSpPr>
          <p:cNvPr id="6" name="TextBox 5">
            <a:extLst>
              <a:ext uri="{FF2B5EF4-FFF2-40B4-BE49-F238E27FC236}">
                <a16:creationId xmlns:a16="http://schemas.microsoft.com/office/drawing/2014/main" id="{462E4E4D-70C7-43BB-9CA7-3687B4A71079}"/>
              </a:ext>
            </a:extLst>
          </p:cNvPr>
          <p:cNvSpPr txBox="1"/>
          <p:nvPr/>
        </p:nvSpPr>
        <p:spPr>
          <a:xfrm>
            <a:off x="1603640" y="1500555"/>
            <a:ext cx="10129625" cy="1631216"/>
          </a:xfrm>
          <a:prstGeom prst="rect">
            <a:avLst/>
          </a:prstGeom>
          <a:noFill/>
        </p:spPr>
        <p:txBody>
          <a:bodyPr wrap="square" rtlCol="0">
            <a:spAutoFit/>
          </a:bodyPr>
          <a:lstStyle/>
          <a:p>
            <a:r>
              <a:rPr lang="en-US" altLang="ko-KR" sz="5000" b="1" spc="200" dirty="0"/>
              <a:t>I-Tub </a:t>
            </a:r>
            <a:r>
              <a:rPr lang="en-US" altLang="ko-KR" sz="5000" b="1" spc="200" dirty="0" smtClean="0"/>
              <a:t>Service Implement</a:t>
            </a:r>
          </a:p>
          <a:p>
            <a:r>
              <a:rPr lang="en-US" altLang="ko-KR" sz="5000" b="1" spc="200" dirty="0"/>
              <a:t>	</a:t>
            </a:r>
            <a:r>
              <a:rPr lang="en-US" altLang="ko-KR" sz="5000" b="1" spc="200" dirty="0" smtClean="0"/>
              <a:t>	and Prototype Modeling</a:t>
            </a:r>
            <a:endParaRPr lang="en-US" altLang="ko-KR" sz="5000" b="1" spc="200" dirty="0"/>
          </a:p>
        </p:txBody>
      </p:sp>
    </p:spTree>
    <p:extLst>
      <p:ext uri="{BB962C8B-B14F-4D97-AF65-F5344CB8AC3E}">
        <p14:creationId xmlns:p14="http://schemas.microsoft.com/office/powerpoint/2010/main" val="18172402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꺾인 연결선 29"/>
          <p:cNvCxnSpPr>
            <a:cxnSpLocks/>
            <a:stCxn id="25" idx="3"/>
            <a:endCxn id="27" idx="0"/>
          </p:cNvCxnSpPr>
          <p:nvPr/>
        </p:nvCxnSpPr>
        <p:spPr>
          <a:xfrm>
            <a:off x="7123713" y="2270687"/>
            <a:ext cx="820695" cy="1241537"/>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4FABC9C4-1E89-4136-8EED-80919274B685}"/>
              </a:ext>
            </a:extLst>
          </p:cNvPr>
          <p:cNvSpPr txBox="1"/>
          <p:nvPr/>
        </p:nvSpPr>
        <p:spPr>
          <a:xfrm>
            <a:off x="258346" y="3514810"/>
            <a:ext cx="1089398" cy="369332"/>
          </a:xfrm>
          <a:prstGeom prst="rect">
            <a:avLst/>
          </a:prstGeom>
          <a:noFill/>
          <a:ln w="19050">
            <a:solidFill>
              <a:srgbClr val="767171"/>
            </a:solidFill>
          </a:ln>
        </p:spPr>
        <p:txBody>
          <a:bodyPr wrap="square" rtlCol="0">
            <a:spAutoFit/>
          </a:bodyPr>
          <a:lstStyle/>
          <a:p>
            <a:pPr algn="ctr"/>
            <a:r>
              <a:rPr lang="en-US" altLang="ko-KR" b="1" dirty="0" smtClean="0"/>
              <a:t>Register</a:t>
            </a:r>
            <a:endParaRPr lang="en-US" altLang="ko-KR" b="1" dirty="0"/>
          </a:p>
        </p:txBody>
      </p:sp>
      <p:sp>
        <p:nvSpPr>
          <p:cNvPr id="15" name="TextBox 14">
            <a:extLst>
              <a:ext uri="{FF2B5EF4-FFF2-40B4-BE49-F238E27FC236}">
                <a16:creationId xmlns:a16="http://schemas.microsoft.com/office/drawing/2014/main" id="{4FABC9C4-1E89-4136-8EED-80919274B685}"/>
              </a:ext>
            </a:extLst>
          </p:cNvPr>
          <p:cNvSpPr txBox="1"/>
          <p:nvPr/>
        </p:nvSpPr>
        <p:spPr>
          <a:xfrm>
            <a:off x="1440886" y="3510082"/>
            <a:ext cx="1637005" cy="369332"/>
          </a:xfrm>
          <a:prstGeom prst="rect">
            <a:avLst/>
          </a:prstGeom>
          <a:noFill/>
          <a:ln w="19050">
            <a:solidFill>
              <a:srgbClr val="767171"/>
            </a:solidFill>
          </a:ln>
        </p:spPr>
        <p:txBody>
          <a:bodyPr wrap="square" rtlCol="0">
            <a:spAutoFit/>
          </a:bodyPr>
          <a:lstStyle/>
          <a:p>
            <a:pPr algn="ctr"/>
            <a:r>
              <a:rPr lang="en-US" altLang="ko-KR" b="1" dirty="0" smtClean="0"/>
              <a:t>Select Profile</a:t>
            </a:r>
            <a:endParaRPr lang="en-US" altLang="ko-KR" b="1" dirty="0"/>
          </a:p>
        </p:txBody>
      </p:sp>
      <p:sp>
        <p:nvSpPr>
          <p:cNvPr id="17" name="TextBox 16">
            <a:extLst>
              <a:ext uri="{FF2B5EF4-FFF2-40B4-BE49-F238E27FC236}">
                <a16:creationId xmlns:a16="http://schemas.microsoft.com/office/drawing/2014/main" id="{4FABC9C4-1E89-4136-8EED-80919274B685}"/>
              </a:ext>
            </a:extLst>
          </p:cNvPr>
          <p:cNvSpPr txBox="1"/>
          <p:nvPr/>
        </p:nvSpPr>
        <p:spPr>
          <a:xfrm>
            <a:off x="3198223" y="3510082"/>
            <a:ext cx="1568370" cy="369332"/>
          </a:xfrm>
          <a:prstGeom prst="rect">
            <a:avLst/>
          </a:prstGeom>
          <a:noFill/>
          <a:ln w="19050">
            <a:solidFill>
              <a:srgbClr val="767171"/>
            </a:solidFill>
          </a:ln>
        </p:spPr>
        <p:txBody>
          <a:bodyPr wrap="square" rtlCol="0">
            <a:spAutoFit/>
          </a:bodyPr>
          <a:lstStyle/>
          <a:p>
            <a:pPr algn="ctr"/>
            <a:r>
              <a:rPr lang="en-US" altLang="ko-KR" b="1" dirty="0" smtClean="0"/>
              <a:t>Select mode</a:t>
            </a:r>
            <a:endParaRPr lang="en-US" altLang="ko-KR" b="1" dirty="0"/>
          </a:p>
        </p:txBody>
      </p:sp>
      <p:sp>
        <p:nvSpPr>
          <p:cNvPr id="21" name="TextBox 20">
            <a:extLst>
              <a:ext uri="{FF2B5EF4-FFF2-40B4-BE49-F238E27FC236}">
                <a16:creationId xmlns:a16="http://schemas.microsoft.com/office/drawing/2014/main" id="{4FABC9C4-1E89-4136-8EED-80919274B685}"/>
              </a:ext>
            </a:extLst>
          </p:cNvPr>
          <p:cNvSpPr txBox="1"/>
          <p:nvPr/>
        </p:nvSpPr>
        <p:spPr>
          <a:xfrm>
            <a:off x="4864999" y="3512224"/>
            <a:ext cx="2258714" cy="369332"/>
          </a:xfrm>
          <a:prstGeom prst="rect">
            <a:avLst/>
          </a:prstGeom>
          <a:noFill/>
          <a:ln w="19050">
            <a:solidFill>
              <a:srgbClr val="767171"/>
            </a:solidFill>
          </a:ln>
        </p:spPr>
        <p:txBody>
          <a:bodyPr wrap="square" rtlCol="0">
            <a:spAutoFit/>
          </a:bodyPr>
          <a:lstStyle/>
          <a:p>
            <a:pPr algn="ctr"/>
            <a:r>
              <a:rPr lang="en-US" altLang="ko-KR" b="1" dirty="0" smtClean="0"/>
              <a:t>Recommend mode</a:t>
            </a:r>
            <a:endParaRPr lang="en-US" altLang="ko-KR" b="1" dirty="0"/>
          </a:p>
        </p:txBody>
      </p:sp>
      <p:sp>
        <p:nvSpPr>
          <p:cNvPr id="23" name="TextBox 22">
            <a:extLst>
              <a:ext uri="{FF2B5EF4-FFF2-40B4-BE49-F238E27FC236}">
                <a16:creationId xmlns:a16="http://schemas.microsoft.com/office/drawing/2014/main" id="{4FABC9C4-1E89-4136-8EED-80919274B685}"/>
              </a:ext>
            </a:extLst>
          </p:cNvPr>
          <p:cNvSpPr txBox="1"/>
          <p:nvPr/>
        </p:nvSpPr>
        <p:spPr>
          <a:xfrm>
            <a:off x="4864999" y="4938427"/>
            <a:ext cx="2258714" cy="369332"/>
          </a:xfrm>
          <a:prstGeom prst="rect">
            <a:avLst/>
          </a:prstGeom>
          <a:noFill/>
          <a:ln w="19050">
            <a:solidFill>
              <a:srgbClr val="767171"/>
            </a:solidFill>
          </a:ln>
        </p:spPr>
        <p:txBody>
          <a:bodyPr wrap="square" rtlCol="0">
            <a:spAutoFit/>
          </a:bodyPr>
          <a:lstStyle/>
          <a:p>
            <a:pPr algn="ctr"/>
            <a:r>
              <a:rPr lang="en-US" altLang="ko-KR" b="1" dirty="0" smtClean="0"/>
              <a:t>Online mode</a:t>
            </a:r>
            <a:endParaRPr lang="en-US" altLang="ko-KR" b="1" dirty="0"/>
          </a:p>
        </p:txBody>
      </p:sp>
      <p:sp>
        <p:nvSpPr>
          <p:cNvPr id="25" name="TextBox 24">
            <a:extLst>
              <a:ext uri="{FF2B5EF4-FFF2-40B4-BE49-F238E27FC236}">
                <a16:creationId xmlns:a16="http://schemas.microsoft.com/office/drawing/2014/main" id="{4FABC9C4-1E89-4136-8EED-80919274B685}"/>
              </a:ext>
            </a:extLst>
          </p:cNvPr>
          <p:cNvSpPr txBox="1"/>
          <p:nvPr/>
        </p:nvSpPr>
        <p:spPr>
          <a:xfrm>
            <a:off x="4864999" y="2086021"/>
            <a:ext cx="2258714" cy="369332"/>
          </a:xfrm>
          <a:prstGeom prst="rect">
            <a:avLst/>
          </a:prstGeom>
          <a:noFill/>
          <a:ln w="19050">
            <a:solidFill>
              <a:srgbClr val="767171"/>
            </a:solidFill>
          </a:ln>
        </p:spPr>
        <p:txBody>
          <a:bodyPr wrap="square" rtlCol="0">
            <a:spAutoFit/>
          </a:bodyPr>
          <a:lstStyle/>
          <a:p>
            <a:pPr algn="ctr"/>
            <a:r>
              <a:rPr lang="en-US" altLang="ko-KR" b="1" dirty="0" smtClean="0"/>
              <a:t>Own setting</a:t>
            </a:r>
            <a:endParaRPr lang="en-US" altLang="ko-KR" b="1" dirty="0"/>
          </a:p>
        </p:txBody>
      </p:sp>
      <p:cxnSp>
        <p:nvCxnSpPr>
          <p:cNvPr id="3" name="꺾인 연결선 2"/>
          <p:cNvCxnSpPr>
            <a:cxnSpLocks/>
            <a:stCxn id="23" idx="1"/>
            <a:endCxn id="17" idx="2"/>
          </p:cNvCxnSpPr>
          <p:nvPr/>
        </p:nvCxnSpPr>
        <p:spPr>
          <a:xfrm rot="10800000">
            <a:off x="3982409" y="3879415"/>
            <a:ext cx="882591" cy="1243679"/>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a:cxnSpLocks/>
            <a:stCxn id="21" idx="1"/>
            <a:endCxn id="17" idx="3"/>
          </p:cNvCxnSpPr>
          <p:nvPr/>
        </p:nvCxnSpPr>
        <p:spPr>
          <a:xfrm flipH="1" flipV="1">
            <a:off x="4766593" y="3694748"/>
            <a:ext cx="98406" cy="2142"/>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꺾인 연결선 15"/>
          <p:cNvCxnSpPr>
            <a:cxnSpLocks/>
            <a:stCxn id="25" idx="1"/>
            <a:endCxn id="17" idx="0"/>
          </p:cNvCxnSpPr>
          <p:nvPr/>
        </p:nvCxnSpPr>
        <p:spPr>
          <a:xfrm rot="10800000" flipV="1">
            <a:off x="3982409" y="2270686"/>
            <a:ext cx="882591" cy="1239395"/>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a:cxnSpLocks/>
            <a:stCxn id="10" idx="3"/>
            <a:endCxn id="15" idx="1"/>
          </p:cNvCxnSpPr>
          <p:nvPr/>
        </p:nvCxnSpPr>
        <p:spPr>
          <a:xfrm flipV="1">
            <a:off x="1347744" y="3694748"/>
            <a:ext cx="93142" cy="4728"/>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a:cxnSpLocks/>
            <a:stCxn id="15" idx="3"/>
            <a:endCxn id="17" idx="1"/>
          </p:cNvCxnSpPr>
          <p:nvPr/>
        </p:nvCxnSpPr>
        <p:spPr>
          <a:xfrm>
            <a:off x="3077891" y="3694748"/>
            <a:ext cx="120332" cy="0"/>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D036A916-83D2-4F52-B5BE-5B7E2F1F6BD7}"/>
              </a:ext>
            </a:extLst>
          </p:cNvPr>
          <p:cNvSpPr/>
          <p:nvPr/>
        </p:nvSpPr>
        <p:spPr>
          <a:xfrm>
            <a:off x="283056" y="3179163"/>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1</a:t>
            </a:r>
            <a:endParaRPr lang="ko-KR" altLang="en-US" sz="1600" b="1" dirty="0">
              <a:solidFill>
                <a:schemeClr val="tx1"/>
              </a:solidFill>
            </a:endParaRPr>
          </a:p>
        </p:txBody>
      </p:sp>
      <p:sp>
        <p:nvSpPr>
          <p:cNvPr id="36" name="타원 35">
            <a:extLst>
              <a:ext uri="{FF2B5EF4-FFF2-40B4-BE49-F238E27FC236}">
                <a16:creationId xmlns:a16="http://schemas.microsoft.com/office/drawing/2014/main" id="{D036A916-83D2-4F52-B5BE-5B7E2F1F6BD7}"/>
              </a:ext>
            </a:extLst>
          </p:cNvPr>
          <p:cNvSpPr/>
          <p:nvPr/>
        </p:nvSpPr>
        <p:spPr>
          <a:xfrm>
            <a:off x="1523954" y="3173900"/>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2</a:t>
            </a:r>
            <a:endParaRPr lang="ko-KR" altLang="en-US" sz="1600" b="1" dirty="0">
              <a:solidFill>
                <a:schemeClr val="tx1"/>
              </a:solidFill>
            </a:endParaRPr>
          </a:p>
        </p:txBody>
      </p:sp>
      <p:sp>
        <p:nvSpPr>
          <p:cNvPr id="37" name="타원 36">
            <a:extLst>
              <a:ext uri="{FF2B5EF4-FFF2-40B4-BE49-F238E27FC236}">
                <a16:creationId xmlns:a16="http://schemas.microsoft.com/office/drawing/2014/main" id="{D036A916-83D2-4F52-B5BE-5B7E2F1F6BD7}"/>
              </a:ext>
            </a:extLst>
          </p:cNvPr>
          <p:cNvSpPr/>
          <p:nvPr/>
        </p:nvSpPr>
        <p:spPr>
          <a:xfrm>
            <a:off x="3158456" y="3174086"/>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sp>
        <p:nvSpPr>
          <p:cNvPr id="39" name="타원 38">
            <a:extLst>
              <a:ext uri="{FF2B5EF4-FFF2-40B4-BE49-F238E27FC236}">
                <a16:creationId xmlns:a16="http://schemas.microsoft.com/office/drawing/2014/main" id="{D036A916-83D2-4F52-B5BE-5B7E2F1F6BD7}"/>
              </a:ext>
            </a:extLst>
          </p:cNvPr>
          <p:cNvSpPr/>
          <p:nvPr/>
        </p:nvSpPr>
        <p:spPr>
          <a:xfrm>
            <a:off x="4840850" y="3180859"/>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5</a:t>
            </a:r>
            <a:endParaRPr lang="ko-KR" altLang="en-US" sz="1600" b="1" dirty="0">
              <a:solidFill>
                <a:schemeClr val="tx1"/>
              </a:solidFill>
            </a:endParaRPr>
          </a:p>
        </p:txBody>
      </p:sp>
      <p:sp>
        <p:nvSpPr>
          <p:cNvPr id="40" name="타원 39">
            <a:extLst>
              <a:ext uri="{FF2B5EF4-FFF2-40B4-BE49-F238E27FC236}">
                <a16:creationId xmlns:a16="http://schemas.microsoft.com/office/drawing/2014/main" id="{D036A916-83D2-4F52-B5BE-5B7E2F1F6BD7}"/>
              </a:ext>
            </a:extLst>
          </p:cNvPr>
          <p:cNvSpPr/>
          <p:nvPr/>
        </p:nvSpPr>
        <p:spPr>
          <a:xfrm>
            <a:off x="4864998" y="4611960"/>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6</a:t>
            </a:r>
            <a:endParaRPr lang="ko-KR" altLang="en-US" sz="1600" b="1" dirty="0">
              <a:solidFill>
                <a:schemeClr val="tx1"/>
              </a:solidFill>
            </a:endParaRPr>
          </a:p>
        </p:txBody>
      </p:sp>
      <p:sp>
        <p:nvSpPr>
          <p:cNvPr id="41" name="타원 40">
            <a:extLst>
              <a:ext uri="{FF2B5EF4-FFF2-40B4-BE49-F238E27FC236}">
                <a16:creationId xmlns:a16="http://schemas.microsoft.com/office/drawing/2014/main" id="{D036A916-83D2-4F52-B5BE-5B7E2F1F6BD7}"/>
              </a:ext>
            </a:extLst>
          </p:cNvPr>
          <p:cNvSpPr/>
          <p:nvPr/>
        </p:nvSpPr>
        <p:spPr>
          <a:xfrm>
            <a:off x="4864999" y="1754656"/>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sp>
        <p:nvSpPr>
          <p:cNvPr id="42" name="TextBox 41"/>
          <p:cNvSpPr txBox="1"/>
          <p:nvPr/>
        </p:nvSpPr>
        <p:spPr>
          <a:xfrm>
            <a:off x="8743812" y="1986588"/>
            <a:ext cx="3448188" cy="3416320"/>
          </a:xfrm>
          <a:prstGeom prst="rect">
            <a:avLst/>
          </a:prstGeom>
          <a:noFill/>
        </p:spPr>
        <p:txBody>
          <a:bodyPr wrap="none" rtlCol="0">
            <a:spAutoFit/>
          </a:bodyPr>
          <a:lstStyle/>
          <a:p>
            <a:pPr>
              <a:lnSpc>
                <a:spcPct val="200000"/>
              </a:lnSpc>
            </a:pPr>
            <a:r>
              <a:rPr lang="en-US" altLang="ko-KR" sz="1200" b="1" dirty="0" smtClean="0"/>
              <a:t>Website Configuration</a:t>
            </a:r>
            <a:endParaRPr lang="en-US" altLang="ko-KR" sz="1200" b="1" dirty="0"/>
          </a:p>
          <a:p>
            <a:pPr marL="342900" indent="-342900">
              <a:lnSpc>
                <a:spcPct val="200000"/>
              </a:lnSpc>
              <a:buFont typeface="+mj-ea"/>
              <a:buAutoNum type="circleNumDbPlain"/>
            </a:pPr>
            <a:r>
              <a:rPr lang="en-US" altLang="ko-KR" sz="1200" b="1" dirty="0" smtClean="0"/>
              <a:t>New registration</a:t>
            </a:r>
          </a:p>
          <a:p>
            <a:pPr marL="342900" indent="-342900">
              <a:lnSpc>
                <a:spcPct val="200000"/>
              </a:lnSpc>
              <a:buFont typeface="+mj-ea"/>
              <a:buAutoNum type="circleNumDbPlain"/>
            </a:pPr>
            <a:r>
              <a:rPr lang="en-US" altLang="ko-KR" sz="1200" b="1" dirty="0" smtClean="0"/>
              <a:t>Select user</a:t>
            </a:r>
          </a:p>
          <a:p>
            <a:pPr marL="342900" indent="-342900">
              <a:lnSpc>
                <a:spcPct val="200000"/>
              </a:lnSpc>
              <a:buFont typeface="+mj-ea"/>
              <a:buAutoNum type="circleNumDbPlain"/>
            </a:pPr>
            <a:r>
              <a:rPr lang="en-US" altLang="ko-KR" sz="1200" b="1" dirty="0" smtClean="0"/>
              <a:t>Select about three modes</a:t>
            </a:r>
          </a:p>
          <a:p>
            <a:pPr marL="342900" indent="-342900">
              <a:lnSpc>
                <a:spcPct val="200000"/>
              </a:lnSpc>
              <a:buFont typeface="+mj-ea"/>
              <a:buAutoNum type="circleNumDbPlain"/>
            </a:pPr>
            <a:r>
              <a:rPr lang="en-US" altLang="ko-KR" sz="1200" b="1" dirty="0" smtClean="0"/>
              <a:t>User </a:t>
            </a:r>
            <a:r>
              <a:rPr lang="en-US" altLang="ko-KR" sz="1200" b="1" dirty="0"/>
              <a:t>can setting </a:t>
            </a:r>
            <a:r>
              <a:rPr lang="en-US" altLang="ko-KR" sz="1200" b="1" dirty="0" smtClean="0"/>
              <a:t>own favorite options</a:t>
            </a:r>
          </a:p>
          <a:p>
            <a:pPr marL="342900" indent="-342900">
              <a:lnSpc>
                <a:spcPct val="200000"/>
              </a:lnSpc>
              <a:buFont typeface="+mj-ea"/>
              <a:buAutoNum type="circleNumDbPlain"/>
            </a:pPr>
            <a:r>
              <a:rPr lang="en-US" altLang="ko-KR" sz="1200" b="1" dirty="0" smtClean="0"/>
              <a:t>Recommend options that matched user</a:t>
            </a:r>
          </a:p>
          <a:p>
            <a:pPr marL="342900" indent="-342900">
              <a:lnSpc>
                <a:spcPct val="200000"/>
              </a:lnSpc>
              <a:buFont typeface="+mj-ea"/>
              <a:buAutoNum type="circleNumDbPlain"/>
            </a:pPr>
            <a:r>
              <a:rPr lang="en-US" altLang="ko-KR" sz="1200" b="1" dirty="0" smtClean="0"/>
              <a:t>Show statistical of age, gender, etc.. </a:t>
            </a:r>
          </a:p>
          <a:p>
            <a:pPr marL="342900" indent="-342900">
              <a:lnSpc>
                <a:spcPct val="200000"/>
              </a:lnSpc>
              <a:buFont typeface="+mj-ea"/>
              <a:buAutoNum type="circleNumDbPlain"/>
            </a:pPr>
            <a:r>
              <a:rPr lang="en-US" altLang="ko-KR" sz="1200" b="1" dirty="0" smtClean="0"/>
              <a:t>Show options that user use and </a:t>
            </a:r>
          </a:p>
          <a:p>
            <a:pPr>
              <a:lnSpc>
                <a:spcPct val="200000"/>
              </a:lnSpc>
            </a:pPr>
            <a:r>
              <a:rPr lang="en-US" altLang="ko-KR" sz="1200" b="1" dirty="0" smtClean="0"/>
              <a:t>use additional function</a:t>
            </a:r>
          </a:p>
        </p:txBody>
      </p:sp>
      <p:sp>
        <p:nvSpPr>
          <p:cNvPr id="27" name="TextBox 26">
            <a:extLst>
              <a:ext uri="{FF2B5EF4-FFF2-40B4-BE49-F238E27FC236}">
                <a16:creationId xmlns:a16="http://schemas.microsoft.com/office/drawing/2014/main" id="{4FABC9C4-1E89-4136-8EED-80919274B685}"/>
              </a:ext>
            </a:extLst>
          </p:cNvPr>
          <p:cNvSpPr txBox="1"/>
          <p:nvPr/>
        </p:nvSpPr>
        <p:spPr>
          <a:xfrm>
            <a:off x="7224071" y="3512224"/>
            <a:ext cx="1440673" cy="369332"/>
          </a:xfrm>
          <a:prstGeom prst="rect">
            <a:avLst/>
          </a:prstGeom>
          <a:noFill/>
          <a:ln w="19050">
            <a:solidFill>
              <a:srgbClr val="767171"/>
            </a:solidFill>
          </a:ln>
        </p:spPr>
        <p:txBody>
          <a:bodyPr wrap="square" rtlCol="0">
            <a:spAutoFit/>
          </a:bodyPr>
          <a:lstStyle/>
          <a:p>
            <a:pPr algn="ctr"/>
            <a:r>
              <a:rPr lang="en-US" altLang="ko-KR" b="1" dirty="0" smtClean="0"/>
              <a:t>Using</a:t>
            </a:r>
            <a:endParaRPr lang="en-US" altLang="ko-KR" b="1" dirty="0"/>
          </a:p>
        </p:txBody>
      </p:sp>
      <p:cxnSp>
        <p:nvCxnSpPr>
          <p:cNvPr id="28" name="직선 연결선 27"/>
          <p:cNvCxnSpPr>
            <a:cxnSpLocks/>
            <a:stCxn id="27" idx="1"/>
            <a:endCxn id="21" idx="3"/>
          </p:cNvCxnSpPr>
          <p:nvPr/>
        </p:nvCxnSpPr>
        <p:spPr>
          <a:xfrm flipH="1">
            <a:off x="7123713" y="3696890"/>
            <a:ext cx="100358" cy="0"/>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31" name="꺾인 연결선 30"/>
          <p:cNvCxnSpPr>
            <a:cxnSpLocks/>
            <a:stCxn id="27" idx="2"/>
            <a:endCxn id="23" idx="3"/>
          </p:cNvCxnSpPr>
          <p:nvPr/>
        </p:nvCxnSpPr>
        <p:spPr>
          <a:xfrm rot="5400000">
            <a:off x="6913293" y="4091977"/>
            <a:ext cx="1241537" cy="820695"/>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D036A916-83D2-4F52-B5BE-5B7E2F1F6BD7}"/>
              </a:ext>
            </a:extLst>
          </p:cNvPr>
          <p:cNvSpPr/>
          <p:nvPr/>
        </p:nvSpPr>
        <p:spPr>
          <a:xfrm>
            <a:off x="7258407" y="3180859"/>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7</a:t>
            </a:r>
            <a:endParaRPr lang="ko-KR" altLang="en-US" sz="1600" b="1" dirty="0">
              <a:solidFill>
                <a:schemeClr val="tx1"/>
              </a:solidFill>
            </a:endParaRPr>
          </a:p>
        </p:txBody>
      </p:sp>
      <p:sp>
        <p:nvSpPr>
          <p:cNvPr id="32" name="TextBox 31">
            <a:extLst>
              <a:ext uri="{FF2B5EF4-FFF2-40B4-BE49-F238E27FC236}">
                <a16:creationId xmlns:a16="http://schemas.microsoft.com/office/drawing/2014/main" id="{8CB83217-ED26-46B3-B3DD-9A3B549CCE9D}"/>
              </a:ext>
            </a:extLst>
          </p:cNvPr>
          <p:cNvSpPr txBox="1"/>
          <p:nvPr/>
        </p:nvSpPr>
        <p:spPr>
          <a:xfrm>
            <a:off x="465219" y="523116"/>
            <a:ext cx="5862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Diagram</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229790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4FABC9C4-1E89-4136-8EED-80919274B685}"/>
              </a:ext>
            </a:extLst>
          </p:cNvPr>
          <p:cNvSpPr txBox="1"/>
          <p:nvPr/>
        </p:nvSpPr>
        <p:spPr>
          <a:xfrm>
            <a:off x="575448" y="2631956"/>
            <a:ext cx="1440673" cy="369332"/>
          </a:xfrm>
          <a:prstGeom prst="rect">
            <a:avLst/>
          </a:prstGeom>
          <a:noFill/>
        </p:spPr>
        <p:txBody>
          <a:bodyPr wrap="square" rtlCol="0">
            <a:spAutoFit/>
          </a:bodyPr>
          <a:lstStyle/>
          <a:p>
            <a:pPr algn="ctr"/>
            <a:r>
              <a:rPr lang="en-US" altLang="ko-KR" b="1" dirty="0" smtClean="0"/>
              <a:t>Register</a:t>
            </a:r>
            <a:endParaRPr lang="en-US" altLang="ko-KR" b="1" dirty="0"/>
          </a:p>
        </p:txBody>
      </p:sp>
      <p:pic>
        <p:nvPicPr>
          <p:cNvPr id="11" name="그림 10">
            <a:extLst>
              <a:ext uri="{FF2B5EF4-FFF2-40B4-BE49-F238E27FC236}">
                <a16:creationId xmlns:a16="http://schemas.microsoft.com/office/drawing/2014/main" id="{B7277CF1-9EBE-4F45-87DC-0F88CC2E0453}"/>
              </a:ext>
            </a:extLst>
          </p:cNvPr>
          <p:cNvPicPr>
            <a:picLocks/>
          </p:cNvPicPr>
          <p:nvPr/>
        </p:nvPicPr>
        <p:blipFill>
          <a:blip r:embed="rId3"/>
          <a:stretch>
            <a:fillRect/>
          </a:stretch>
        </p:blipFill>
        <p:spPr>
          <a:xfrm>
            <a:off x="232810" y="2988087"/>
            <a:ext cx="2075872" cy="1496033"/>
          </a:xfrm>
          <a:prstGeom prst="rect">
            <a:avLst/>
          </a:prstGeom>
        </p:spPr>
      </p:pic>
      <p:pic>
        <p:nvPicPr>
          <p:cNvPr id="13" name="그림 12">
            <a:extLst>
              <a:ext uri="{FF2B5EF4-FFF2-40B4-BE49-F238E27FC236}">
                <a16:creationId xmlns:a16="http://schemas.microsoft.com/office/drawing/2014/main" id="{16077E92-84DE-40F5-A534-096275CA6828}"/>
              </a:ext>
            </a:extLst>
          </p:cNvPr>
          <p:cNvPicPr>
            <a:picLocks/>
          </p:cNvPicPr>
          <p:nvPr/>
        </p:nvPicPr>
        <p:blipFill>
          <a:blip r:embed="rId4"/>
          <a:stretch>
            <a:fillRect/>
          </a:stretch>
        </p:blipFill>
        <p:spPr>
          <a:xfrm>
            <a:off x="2541228" y="2988088"/>
            <a:ext cx="2100622" cy="1500444"/>
          </a:xfrm>
          <a:prstGeom prst="rect">
            <a:avLst/>
          </a:prstGeom>
        </p:spPr>
      </p:pic>
      <p:sp>
        <p:nvSpPr>
          <p:cNvPr id="15" name="TextBox 14">
            <a:extLst>
              <a:ext uri="{FF2B5EF4-FFF2-40B4-BE49-F238E27FC236}">
                <a16:creationId xmlns:a16="http://schemas.microsoft.com/office/drawing/2014/main" id="{4FABC9C4-1E89-4136-8EED-80919274B685}"/>
              </a:ext>
            </a:extLst>
          </p:cNvPr>
          <p:cNvSpPr txBox="1"/>
          <p:nvPr/>
        </p:nvSpPr>
        <p:spPr>
          <a:xfrm>
            <a:off x="2533318" y="2631956"/>
            <a:ext cx="2115258" cy="369332"/>
          </a:xfrm>
          <a:prstGeom prst="rect">
            <a:avLst/>
          </a:prstGeom>
          <a:noFill/>
        </p:spPr>
        <p:txBody>
          <a:bodyPr wrap="square" rtlCol="0">
            <a:spAutoFit/>
          </a:bodyPr>
          <a:lstStyle/>
          <a:p>
            <a:pPr algn="ctr"/>
            <a:r>
              <a:rPr lang="en-US" altLang="ko-KR" b="1" dirty="0" smtClean="0"/>
              <a:t>User select</a:t>
            </a:r>
            <a:endParaRPr lang="en-US" altLang="ko-KR" b="1" dirty="0"/>
          </a:p>
        </p:txBody>
      </p:sp>
      <p:sp>
        <p:nvSpPr>
          <p:cNvPr id="17" name="TextBox 16">
            <a:extLst>
              <a:ext uri="{FF2B5EF4-FFF2-40B4-BE49-F238E27FC236}">
                <a16:creationId xmlns:a16="http://schemas.microsoft.com/office/drawing/2014/main" id="{4FABC9C4-1E89-4136-8EED-80919274B685}"/>
              </a:ext>
            </a:extLst>
          </p:cNvPr>
          <p:cNvSpPr txBox="1"/>
          <p:nvPr/>
        </p:nvSpPr>
        <p:spPr>
          <a:xfrm>
            <a:off x="4918064" y="2631956"/>
            <a:ext cx="2163363" cy="369332"/>
          </a:xfrm>
          <a:prstGeom prst="rect">
            <a:avLst/>
          </a:prstGeom>
          <a:noFill/>
        </p:spPr>
        <p:txBody>
          <a:bodyPr wrap="square" rtlCol="0">
            <a:spAutoFit/>
          </a:bodyPr>
          <a:lstStyle/>
          <a:p>
            <a:pPr algn="ctr"/>
            <a:r>
              <a:rPr lang="en-US" altLang="ko-KR" b="1" dirty="0" smtClean="0"/>
              <a:t>Mode select</a:t>
            </a:r>
            <a:endParaRPr lang="en-US" altLang="ko-KR" b="1" dirty="0"/>
          </a:p>
        </p:txBody>
      </p:sp>
      <p:sp>
        <p:nvSpPr>
          <p:cNvPr id="21" name="TextBox 20">
            <a:extLst>
              <a:ext uri="{FF2B5EF4-FFF2-40B4-BE49-F238E27FC236}">
                <a16:creationId xmlns:a16="http://schemas.microsoft.com/office/drawing/2014/main" id="{4FABC9C4-1E89-4136-8EED-80919274B685}"/>
              </a:ext>
            </a:extLst>
          </p:cNvPr>
          <p:cNvSpPr txBox="1"/>
          <p:nvPr/>
        </p:nvSpPr>
        <p:spPr>
          <a:xfrm>
            <a:off x="7308620" y="2631956"/>
            <a:ext cx="2263636" cy="369332"/>
          </a:xfrm>
          <a:prstGeom prst="rect">
            <a:avLst/>
          </a:prstGeom>
          <a:noFill/>
        </p:spPr>
        <p:txBody>
          <a:bodyPr wrap="square" rtlCol="0">
            <a:spAutoFit/>
          </a:bodyPr>
          <a:lstStyle/>
          <a:p>
            <a:pPr algn="ctr"/>
            <a:r>
              <a:rPr lang="en-US" altLang="ko-KR" b="1" dirty="0" smtClean="0"/>
              <a:t>Recommend mode</a:t>
            </a:r>
            <a:endParaRPr lang="en-US" altLang="ko-KR" b="1" dirty="0"/>
          </a:p>
        </p:txBody>
      </p:sp>
      <p:sp>
        <p:nvSpPr>
          <p:cNvPr id="23" name="TextBox 22">
            <a:extLst>
              <a:ext uri="{FF2B5EF4-FFF2-40B4-BE49-F238E27FC236}">
                <a16:creationId xmlns:a16="http://schemas.microsoft.com/office/drawing/2014/main" id="{4FABC9C4-1E89-4136-8EED-80919274B685}"/>
              </a:ext>
            </a:extLst>
          </p:cNvPr>
          <p:cNvSpPr txBox="1"/>
          <p:nvPr/>
        </p:nvSpPr>
        <p:spPr>
          <a:xfrm>
            <a:off x="7288886" y="570030"/>
            <a:ext cx="2263636" cy="369332"/>
          </a:xfrm>
          <a:prstGeom prst="rect">
            <a:avLst/>
          </a:prstGeom>
          <a:noFill/>
        </p:spPr>
        <p:txBody>
          <a:bodyPr wrap="square" rtlCol="0">
            <a:spAutoFit/>
          </a:bodyPr>
          <a:lstStyle/>
          <a:p>
            <a:pPr algn="ctr"/>
            <a:r>
              <a:rPr lang="en-US" altLang="ko-KR" b="1" dirty="0" smtClean="0"/>
              <a:t>Own setting mode</a:t>
            </a:r>
            <a:endParaRPr lang="en-US" altLang="ko-KR" b="1" dirty="0"/>
          </a:p>
        </p:txBody>
      </p:sp>
      <p:sp>
        <p:nvSpPr>
          <p:cNvPr id="25" name="TextBox 24">
            <a:extLst>
              <a:ext uri="{FF2B5EF4-FFF2-40B4-BE49-F238E27FC236}">
                <a16:creationId xmlns:a16="http://schemas.microsoft.com/office/drawing/2014/main" id="{4FABC9C4-1E89-4136-8EED-80919274B685}"/>
              </a:ext>
            </a:extLst>
          </p:cNvPr>
          <p:cNvSpPr txBox="1"/>
          <p:nvPr/>
        </p:nvSpPr>
        <p:spPr>
          <a:xfrm>
            <a:off x="7308620" y="4693882"/>
            <a:ext cx="2243902" cy="369332"/>
          </a:xfrm>
          <a:prstGeom prst="rect">
            <a:avLst/>
          </a:prstGeom>
          <a:noFill/>
          <a:ln w="28575">
            <a:noFill/>
          </a:ln>
        </p:spPr>
        <p:txBody>
          <a:bodyPr wrap="square" rtlCol="0">
            <a:spAutoFit/>
          </a:bodyPr>
          <a:lstStyle/>
          <a:p>
            <a:pPr algn="ctr"/>
            <a:r>
              <a:rPr lang="en-US" altLang="ko-KR" b="1" dirty="0" smtClean="0"/>
              <a:t>Online mode</a:t>
            </a:r>
            <a:endParaRPr lang="en-US" altLang="ko-KR" b="1" dirty="0"/>
          </a:p>
        </p:txBody>
      </p:sp>
      <p:sp>
        <p:nvSpPr>
          <p:cNvPr id="20" name="TextBox 19">
            <a:extLst>
              <a:ext uri="{FF2B5EF4-FFF2-40B4-BE49-F238E27FC236}">
                <a16:creationId xmlns:a16="http://schemas.microsoft.com/office/drawing/2014/main" id="{4FABC9C4-1E89-4136-8EED-80919274B685}"/>
              </a:ext>
            </a:extLst>
          </p:cNvPr>
          <p:cNvSpPr txBox="1"/>
          <p:nvPr/>
        </p:nvSpPr>
        <p:spPr>
          <a:xfrm>
            <a:off x="10141458" y="2631956"/>
            <a:ext cx="1440673" cy="369332"/>
          </a:xfrm>
          <a:prstGeom prst="rect">
            <a:avLst/>
          </a:prstGeom>
          <a:noFill/>
        </p:spPr>
        <p:txBody>
          <a:bodyPr wrap="square" rtlCol="0">
            <a:spAutoFit/>
          </a:bodyPr>
          <a:lstStyle/>
          <a:p>
            <a:pPr algn="ctr"/>
            <a:r>
              <a:rPr lang="en-US" altLang="ko-KR" b="1" dirty="0" smtClean="0"/>
              <a:t>Using</a:t>
            </a:r>
            <a:endParaRPr lang="en-US" altLang="ko-KR" b="1" dirty="0"/>
          </a:p>
        </p:txBody>
      </p:sp>
      <p:pic>
        <p:nvPicPr>
          <p:cNvPr id="27" name="그림 26"/>
          <p:cNvPicPr>
            <a:picLocks noChangeAspect="1"/>
          </p:cNvPicPr>
          <p:nvPr/>
        </p:nvPicPr>
        <p:blipFill>
          <a:blip r:embed="rId5"/>
          <a:stretch>
            <a:fillRect/>
          </a:stretch>
        </p:blipFill>
        <p:spPr>
          <a:xfrm>
            <a:off x="9808516" y="3001288"/>
            <a:ext cx="2106556" cy="1482832"/>
          </a:xfrm>
          <a:prstGeom prst="rect">
            <a:avLst/>
          </a:prstGeom>
        </p:spPr>
      </p:pic>
      <p:pic>
        <p:nvPicPr>
          <p:cNvPr id="28" name="그림 27"/>
          <p:cNvPicPr>
            <a:picLocks noChangeAspect="1"/>
          </p:cNvPicPr>
          <p:nvPr/>
        </p:nvPicPr>
        <p:blipFill rotWithShape="1">
          <a:blip r:embed="rId6"/>
          <a:srcRect l="15777" t="8050" r="10950" b="58453"/>
          <a:stretch/>
        </p:blipFill>
        <p:spPr>
          <a:xfrm>
            <a:off x="7374013" y="5063215"/>
            <a:ext cx="2127709" cy="1165552"/>
          </a:xfrm>
          <a:prstGeom prst="rect">
            <a:avLst/>
          </a:prstGeom>
          <a:ln w="28575">
            <a:noFill/>
          </a:ln>
        </p:spPr>
      </p:pic>
      <p:cxnSp>
        <p:nvCxnSpPr>
          <p:cNvPr id="3" name="직선 연결선 2"/>
          <p:cNvCxnSpPr>
            <a:stCxn id="11" idx="3"/>
            <a:endCxn id="13" idx="1"/>
          </p:cNvCxnSpPr>
          <p:nvPr/>
        </p:nvCxnSpPr>
        <p:spPr>
          <a:xfrm>
            <a:off x="2308682" y="3736104"/>
            <a:ext cx="232546" cy="2206"/>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a:stCxn id="13" idx="3"/>
            <a:endCxn id="22" idx="1"/>
          </p:cNvCxnSpPr>
          <p:nvPr/>
        </p:nvCxnSpPr>
        <p:spPr>
          <a:xfrm flipV="1">
            <a:off x="4641850" y="3734460"/>
            <a:ext cx="269489" cy="385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꺾인 연결선 28"/>
          <p:cNvCxnSpPr>
            <a:stCxn id="17" idx="0"/>
          </p:cNvCxnSpPr>
          <p:nvPr/>
        </p:nvCxnSpPr>
        <p:spPr>
          <a:xfrm rot="5400000" flipH="1" flipV="1">
            <a:off x="6217894" y="1475840"/>
            <a:ext cx="937969" cy="1374265"/>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꺾인 연결선 33"/>
          <p:cNvCxnSpPr>
            <a:stCxn id="18" idx="2"/>
            <a:endCxn id="28" idx="1"/>
          </p:cNvCxnSpPr>
          <p:nvPr/>
        </p:nvCxnSpPr>
        <p:spPr>
          <a:xfrm rot="16200000" flipH="1">
            <a:off x="6119788" y="4391766"/>
            <a:ext cx="1135462" cy="137298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꺾인 연결선 35"/>
          <p:cNvCxnSpPr>
            <a:endCxn id="20" idx="0"/>
          </p:cNvCxnSpPr>
          <p:nvPr/>
        </p:nvCxnSpPr>
        <p:spPr>
          <a:xfrm>
            <a:off x="9486948" y="1693982"/>
            <a:ext cx="1374847" cy="937974"/>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 37"/>
          <p:cNvCxnSpPr>
            <a:stCxn id="28" idx="3"/>
            <a:endCxn id="27" idx="2"/>
          </p:cNvCxnSpPr>
          <p:nvPr/>
        </p:nvCxnSpPr>
        <p:spPr>
          <a:xfrm flipV="1">
            <a:off x="9501722" y="4484120"/>
            <a:ext cx="1360072" cy="116187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a:stCxn id="24" idx="3"/>
          </p:cNvCxnSpPr>
          <p:nvPr/>
        </p:nvCxnSpPr>
        <p:spPr>
          <a:xfrm flipV="1">
            <a:off x="7069441" y="3747442"/>
            <a:ext cx="341559" cy="222"/>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a:endCxn id="27" idx="1"/>
          </p:cNvCxnSpPr>
          <p:nvPr/>
        </p:nvCxnSpPr>
        <p:spPr>
          <a:xfrm flipV="1">
            <a:off x="9552522" y="3742704"/>
            <a:ext cx="255994" cy="4738"/>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CB83217-ED26-46B3-B3DD-9A3B549CCE9D}"/>
              </a:ext>
            </a:extLst>
          </p:cNvPr>
          <p:cNvSpPr txBox="1"/>
          <p:nvPr/>
        </p:nvSpPr>
        <p:spPr>
          <a:xfrm>
            <a:off x="465219" y="523116"/>
            <a:ext cx="5862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Diagram</a:t>
            </a:r>
            <a:endParaRPr lang="en-US" altLang="ko-KR" sz="4000" b="1" dirty="0">
              <a:latin typeface="맑은 고딕" panose="020B0503020000020004" pitchFamily="50" charset="-127"/>
              <a:cs typeface="함초롬바탕" panose="02030604000101010101" pitchFamily="18" charset="-127"/>
            </a:endParaRPr>
          </a:p>
        </p:txBody>
      </p:sp>
      <p:pic>
        <p:nvPicPr>
          <p:cNvPr id="32" name="그림 3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352446" y="1003597"/>
            <a:ext cx="2126204" cy="1326150"/>
          </a:xfrm>
          <a:prstGeom prst="rect">
            <a:avLst/>
          </a:prstGeom>
        </p:spPr>
      </p:pic>
      <p:pic>
        <p:nvPicPr>
          <p:cNvPr id="4" name="그림 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918064" y="3001288"/>
            <a:ext cx="2165921" cy="1482832"/>
          </a:xfrm>
          <a:prstGeom prst="rect">
            <a:avLst/>
          </a:prstGeom>
        </p:spPr>
      </p:pic>
      <p:pic>
        <p:nvPicPr>
          <p:cNvPr id="5" name="그림 4"/>
          <p:cNvPicPr>
            <a:picLocks noChangeAspect="1"/>
          </p:cNvPicPr>
          <p:nvPr/>
        </p:nvPicPr>
        <p:blipFill rotWithShape="1">
          <a:blip r:embed="rId9" cstate="hqprint">
            <a:extLst>
              <a:ext uri="{28A0092B-C50C-407E-A947-70E740481C1C}">
                <a14:useLocalDpi xmlns:a14="http://schemas.microsoft.com/office/drawing/2010/main" val="0"/>
              </a:ext>
            </a:extLst>
          </a:blip>
          <a:srcRect l="1" r="1927"/>
          <a:stretch/>
        </p:blipFill>
        <p:spPr>
          <a:xfrm>
            <a:off x="7338123" y="3001288"/>
            <a:ext cx="2243200" cy="1509240"/>
          </a:xfrm>
          <a:prstGeom prst="rect">
            <a:avLst/>
          </a:prstGeom>
        </p:spPr>
      </p:pic>
    </p:spTree>
    <p:extLst>
      <p:ext uri="{BB962C8B-B14F-4D97-AF65-F5344CB8AC3E}">
        <p14:creationId xmlns:p14="http://schemas.microsoft.com/office/powerpoint/2010/main" val="26648228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TextBox 18">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(register page)</a:t>
            </a:r>
            <a:endParaRPr lang="en-US" altLang="ko-KR" sz="4000" b="1" dirty="0">
              <a:latin typeface="맑은 고딕" panose="020B0503020000020004" pitchFamily="50" charset="-127"/>
              <a:cs typeface="함초롬바탕" panose="02030604000101010101" pitchFamily="18" charset="-127"/>
            </a:endParaRPr>
          </a:p>
        </p:txBody>
      </p:sp>
      <p:sp>
        <p:nvSpPr>
          <p:cNvPr id="10" name="TextBox 9">
            <a:extLst>
              <a:ext uri="{FF2B5EF4-FFF2-40B4-BE49-F238E27FC236}">
                <a16:creationId xmlns:a16="http://schemas.microsoft.com/office/drawing/2014/main" id="{67D3AFEB-7050-4A00-A7E7-847DB2E75EC1}"/>
              </a:ext>
            </a:extLst>
          </p:cNvPr>
          <p:cNvSpPr txBox="1"/>
          <p:nvPr/>
        </p:nvSpPr>
        <p:spPr>
          <a:xfrm>
            <a:off x="6981696" y="1472993"/>
            <a:ext cx="4318817" cy="1323439"/>
          </a:xfrm>
          <a:prstGeom prst="rect">
            <a:avLst/>
          </a:prstGeom>
          <a:noFill/>
        </p:spPr>
        <p:txBody>
          <a:bodyPr wrap="square" rtlCol="0">
            <a:spAutoFit/>
          </a:bodyPr>
          <a:lstStyle/>
          <a:p>
            <a:pPr>
              <a:lnSpc>
                <a:spcPct val="200000"/>
              </a:lnSpc>
            </a:pPr>
            <a:r>
              <a:rPr lang="en-US" altLang="ko-KR" sz="2000" b="1" dirty="0" smtClean="0"/>
              <a:t>Member registration screen</a:t>
            </a:r>
          </a:p>
          <a:p>
            <a:pPr>
              <a:lnSpc>
                <a:spcPct val="200000"/>
              </a:lnSpc>
            </a:pPr>
            <a:r>
              <a:rPr lang="en-US" altLang="ko-KR" sz="2000" b="1" dirty="0" smtClean="0"/>
              <a:t>For new user registration</a:t>
            </a:r>
            <a:endParaRPr lang="ko-KR" altLang="en-US" sz="2000" b="1" dirty="0"/>
          </a:p>
        </p:txBody>
      </p:sp>
      <p:sp>
        <p:nvSpPr>
          <p:cNvPr id="11" name="이등변 삼각형 10">
            <a:extLst>
              <a:ext uri="{FF2B5EF4-FFF2-40B4-BE49-F238E27FC236}">
                <a16:creationId xmlns:a16="http://schemas.microsoft.com/office/drawing/2014/main" id="{DE009CED-06F9-4943-8624-78D7D5DA97FC}"/>
              </a:ext>
            </a:extLst>
          </p:cNvPr>
          <p:cNvSpPr/>
          <p:nvPr/>
        </p:nvSpPr>
        <p:spPr>
          <a:xfrm rot="19800000">
            <a:off x="6605395" y="1707105"/>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4" name="그룹 13"/>
          <p:cNvGrpSpPr/>
          <p:nvPr/>
        </p:nvGrpSpPr>
        <p:grpSpPr>
          <a:xfrm>
            <a:off x="1875353" y="1241987"/>
            <a:ext cx="2308634" cy="369332"/>
            <a:chOff x="1769943" y="1990566"/>
            <a:chExt cx="2308634" cy="369332"/>
          </a:xfrm>
        </p:grpSpPr>
        <p:sp>
          <p:nvSpPr>
            <p:cNvPr id="15" name="TextBox 14">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Register</a:t>
              </a:r>
              <a:endParaRPr lang="en-US" altLang="ko-KR" b="1" dirty="0"/>
            </a:p>
          </p:txBody>
        </p:sp>
        <p:sp>
          <p:nvSpPr>
            <p:cNvPr id="16" name="타원 15">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1</a:t>
              </a:r>
              <a:endParaRPr lang="ko-KR" altLang="en-US" sz="1600" b="1" dirty="0">
                <a:solidFill>
                  <a:schemeClr val="tx1"/>
                </a:solidFill>
              </a:endParaRPr>
            </a:p>
          </p:txBody>
        </p:sp>
      </p:grpSp>
      <p:pic>
        <p:nvPicPr>
          <p:cNvPr id="2" name="그림 1"/>
          <p:cNvPicPr>
            <a:picLocks noChangeAspect="1"/>
          </p:cNvPicPr>
          <p:nvPr/>
        </p:nvPicPr>
        <p:blipFill>
          <a:blip r:embed="rId3"/>
          <a:stretch>
            <a:fillRect/>
          </a:stretch>
        </p:blipFill>
        <p:spPr>
          <a:xfrm>
            <a:off x="419670" y="1611318"/>
            <a:ext cx="5220000" cy="3620409"/>
          </a:xfrm>
          <a:prstGeom prst="rect">
            <a:avLst/>
          </a:prstGeom>
          <a:ln>
            <a:solidFill>
              <a:schemeClr val="tx1"/>
            </a:solidFill>
          </a:ln>
        </p:spPr>
      </p:pic>
      <p:sp>
        <p:nvSpPr>
          <p:cNvPr id="12" name="TextBox 11">
            <a:extLst>
              <a:ext uri="{FF2B5EF4-FFF2-40B4-BE49-F238E27FC236}">
                <a16:creationId xmlns:a16="http://schemas.microsoft.com/office/drawing/2014/main" id="{557C7F6F-3FDB-4539-873B-9BBCDFEDC049}"/>
              </a:ext>
            </a:extLst>
          </p:cNvPr>
          <p:cNvSpPr txBox="1"/>
          <p:nvPr/>
        </p:nvSpPr>
        <p:spPr>
          <a:xfrm>
            <a:off x="6563021" y="3463091"/>
            <a:ext cx="5919942" cy="2400657"/>
          </a:xfrm>
          <a:prstGeom prst="rect">
            <a:avLst/>
          </a:prstGeom>
          <a:noFill/>
        </p:spPr>
        <p:txBody>
          <a:bodyPr wrap="square" rtlCol="0">
            <a:spAutoFit/>
          </a:bodyPr>
          <a:lstStyle/>
          <a:p>
            <a:pPr>
              <a:lnSpc>
                <a:spcPct val="150000"/>
              </a:lnSpc>
            </a:pPr>
            <a:r>
              <a:rPr lang="ko-KR" altLang="en-US" sz="2000" b="1" dirty="0" smtClean="0"/>
              <a:t>● </a:t>
            </a:r>
            <a:r>
              <a:rPr lang="en-US" altLang="ko-KR" sz="2000" b="1" dirty="0" smtClean="0"/>
              <a:t>Information for registration</a:t>
            </a:r>
          </a:p>
          <a:p>
            <a:pPr>
              <a:lnSpc>
                <a:spcPct val="150000"/>
              </a:lnSpc>
            </a:pPr>
            <a:r>
              <a:rPr lang="en-US" altLang="ko-KR" sz="2000" b="1" dirty="0" smtClean="0"/>
              <a:t>	1. Name(Nick Name)</a:t>
            </a:r>
          </a:p>
          <a:p>
            <a:pPr>
              <a:lnSpc>
                <a:spcPct val="150000"/>
              </a:lnSpc>
            </a:pPr>
            <a:r>
              <a:rPr lang="en-US" altLang="ko-KR" sz="2000" b="1" dirty="0"/>
              <a:t>	</a:t>
            </a:r>
            <a:r>
              <a:rPr lang="en-US" altLang="ko-KR" sz="2000" b="1" dirty="0" smtClean="0"/>
              <a:t>2. Gender</a:t>
            </a:r>
          </a:p>
          <a:p>
            <a:pPr>
              <a:lnSpc>
                <a:spcPct val="150000"/>
              </a:lnSpc>
            </a:pPr>
            <a:r>
              <a:rPr lang="en-US" altLang="ko-KR" sz="2000" b="1" dirty="0" smtClean="0"/>
              <a:t>	3. Age</a:t>
            </a:r>
            <a:endParaRPr lang="en-US" altLang="ko-KR" sz="2000" b="1" dirty="0"/>
          </a:p>
          <a:p>
            <a:pPr>
              <a:lnSpc>
                <a:spcPct val="150000"/>
              </a:lnSpc>
            </a:pPr>
            <a:r>
              <a:rPr lang="en-US" altLang="ko-KR" sz="2000" b="1" dirty="0" smtClean="0"/>
              <a:t>	4. Job</a:t>
            </a:r>
            <a:endParaRPr lang="en-US" altLang="ko-KR" sz="2000" b="1" dirty="0"/>
          </a:p>
        </p:txBody>
      </p:sp>
      <p:sp>
        <p:nvSpPr>
          <p:cNvPr id="13" name="TextBox 12">
            <a:extLst>
              <a:ext uri="{FF2B5EF4-FFF2-40B4-BE49-F238E27FC236}">
                <a16:creationId xmlns:a16="http://schemas.microsoft.com/office/drawing/2014/main" id="{18D0AC66-1F81-4445-9B0C-9BFA96DA1D10}"/>
              </a:ext>
            </a:extLst>
          </p:cNvPr>
          <p:cNvSpPr txBox="1"/>
          <p:nvPr/>
        </p:nvSpPr>
        <p:spPr>
          <a:xfrm>
            <a:off x="101651" y="5291606"/>
            <a:ext cx="7453622" cy="323165"/>
          </a:xfrm>
          <a:prstGeom prst="rect">
            <a:avLst/>
          </a:prstGeom>
          <a:noFill/>
        </p:spPr>
        <p:txBody>
          <a:bodyPr wrap="square" rtlCol="0">
            <a:spAutoFit/>
          </a:bodyPr>
          <a:lstStyle/>
          <a:p>
            <a:r>
              <a:rPr lang="en-US" altLang="ko-KR" sz="1500" dirty="0" smtClean="0"/>
              <a:t>(When write user information and register, to send data at server)</a:t>
            </a:r>
            <a:endParaRPr lang="ko-KR" altLang="en-US" sz="1500" dirty="0"/>
          </a:p>
        </p:txBody>
      </p:sp>
    </p:spTree>
    <p:extLst>
      <p:ext uri="{BB962C8B-B14F-4D97-AF65-F5344CB8AC3E}">
        <p14:creationId xmlns:p14="http://schemas.microsoft.com/office/powerpoint/2010/main" val="35220076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5" name="그림 14">
            <a:extLst>
              <a:ext uri="{FF2B5EF4-FFF2-40B4-BE49-F238E27FC236}">
                <a16:creationId xmlns:a16="http://schemas.microsoft.com/office/drawing/2014/main" id="{16077E92-84DE-40F5-A534-096275CA6828}"/>
              </a:ext>
            </a:extLst>
          </p:cNvPr>
          <p:cNvPicPr>
            <a:picLocks/>
          </p:cNvPicPr>
          <p:nvPr/>
        </p:nvPicPr>
        <p:blipFill>
          <a:blip r:embed="rId3"/>
          <a:stretch>
            <a:fillRect/>
          </a:stretch>
        </p:blipFill>
        <p:spPr>
          <a:xfrm>
            <a:off x="465219" y="1682458"/>
            <a:ext cx="5220000" cy="3600000"/>
          </a:xfrm>
          <a:prstGeom prst="rect">
            <a:avLst/>
          </a:prstGeom>
        </p:spPr>
      </p:pic>
      <p:grpSp>
        <p:nvGrpSpPr>
          <p:cNvPr id="5" name="그룹 4"/>
          <p:cNvGrpSpPr/>
          <p:nvPr/>
        </p:nvGrpSpPr>
        <p:grpSpPr>
          <a:xfrm>
            <a:off x="6220133" y="1480308"/>
            <a:ext cx="4936863" cy="2554545"/>
            <a:chOff x="7693050" y="1377160"/>
            <a:chExt cx="4936863" cy="2554545"/>
          </a:xfrm>
        </p:grpSpPr>
        <p:sp>
          <p:nvSpPr>
            <p:cNvPr id="10" name="TextBox 9">
              <a:extLst>
                <a:ext uri="{FF2B5EF4-FFF2-40B4-BE49-F238E27FC236}">
                  <a16:creationId xmlns:a16="http://schemas.microsoft.com/office/drawing/2014/main" id="{BD5F1DDB-5E56-44E8-9D45-709C511AFDE3}"/>
                </a:ext>
              </a:extLst>
            </p:cNvPr>
            <p:cNvSpPr txBox="1"/>
            <p:nvPr/>
          </p:nvSpPr>
          <p:spPr>
            <a:xfrm>
              <a:off x="8020712" y="1377160"/>
              <a:ext cx="4609201" cy="2554545"/>
            </a:xfrm>
            <a:prstGeom prst="rect">
              <a:avLst/>
            </a:prstGeom>
            <a:noFill/>
          </p:spPr>
          <p:txBody>
            <a:bodyPr wrap="square" rtlCol="0">
              <a:spAutoFit/>
            </a:bodyPr>
            <a:lstStyle/>
            <a:p>
              <a:pPr>
                <a:lnSpc>
                  <a:spcPct val="200000"/>
                </a:lnSpc>
              </a:pPr>
              <a:r>
                <a:rPr lang="en-US" altLang="ko-KR" sz="2000" b="1" dirty="0" smtClean="0"/>
                <a:t>Select users page where</a:t>
              </a:r>
            </a:p>
            <a:p>
              <a:pPr>
                <a:lnSpc>
                  <a:spcPct val="200000"/>
                </a:lnSpc>
              </a:pPr>
              <a:r>
                <a:rPr lang="en-US" altLang="ko-KR" sz="2000" b="1" dirty="0" smtClean="0"/>
                <a:t>You can select registered users</a:t>
              </a:r>
            </a:p>
            <a:p>
              <a:pPr>
                <a:lnSpc>
                  <a:spcPct val="200000"/>
                </a:lnSpc>
              </a:pPr>
              <a:endParaRPr lang="en-US" altLang="ko-KR" sz="2000" b="1" dirty="0"/>
            </a:p>
            <a:p>
              <a:pPr>
                <a:lnSpc>
                  <a:spcPct val="200000"/>
                </a:lnSpc>
              </a:pPr>
              <a:endParaRPr lang="ko-KR" altLang="en-US" sz="2000" b="1" dirty="0"/>
            </a:p>
          </p:txBody>
        </p:sp>
        <p:sp>
          <p:nvSpPr>
            <p:cNvPr id="4" name="이등변 삼각형 3">
              <a:extLst>
                <a:ext uri="{FF2B5EF4-FFF2-40B4-BE49-F238E27FC236}">
                  <a16:creationId xmlns:a16="http://schemas.microsoft.com/office/drawing/2014/main" id="{115E11F5-4627-4149-877E-30C2AEB0747C}"/>
                </a:ext>
              </a:extLst>
            </p:cNvPr>
            <p:cNvSpPr/>
            <p:nvPr/>
          </p:nvSpPr>
          <p:spPr>
            <a:xfrm rot="19800000">
              <a:off x="7693050" y="160893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직사각형 2"/>
          <p:cNvSpPr/>
          <p:nvPr/>
        </p:nvSpPr>
        <p:spPr>
          <a:xfrm>
            <a:off x="1826645" y="3107626"/>
            <a:ext cx="2290813" cy="11454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직사각형 11"/>
          <p:cNvSpPr/>
          <p:nvPr/>
        </p:nvSpPr>
        <p:spPr>
          <a:xfrm>
            <a:off x="4645072" y="1962219"/>
            <a:ext cx="891288" cy="30668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TextBox 16">
            <a:extLst>
              <a:ext uri="{FF2B5EF4-FFF2-40B4-BE49-F238E27FC236}">
                <a16:creationId xmlns:a16="http://schemas.microsoft.com/office/drawing/2014/main" id="{BD5F1DDB-5E56-44E8-9D45-709C511AFDE3}"/>
              </a:ext>
            </a:extLst>
          </p:cNvPr>
          <p:cNvSpPr txBox="1"/>
          <p:nvPr/>
        </p:nvSpPr>
        <p:spPr>
          <a:xfrm>
            <a:off x="6684853" y="3528622"/>
            <a:ext cx="4992689" cy="998800"/>
          </a:xfrm>
          <a:prstGeom prst="rect">
            <a:avLst/>
          </a:prstGeom>
          <a:noFill/>
        </p:spPr>
        <p:txBody>
          <a:bodyPr wrap="square" rtlCol="0">
            <a:spAutoFit/>
          </a:bodyPr>
          <a:lstStyle/>
          <a:p>
            <a:pPr>
              <a:lnSpc>
                <a:spcPct val="200000"/>
              </a:lnSpc>
            </a:pPr>
            <a:r>
              <a:rPr lang="en-US" altLang="ko-KR" sz="1600" b="1" dirty="0" smtClean="0"/>
              <a:t>(Show user`s information on the right )</a:t>
            </a:r>
            <a:endParaRPr lang="en-US" altLang="ko-KR" sz="1600" b="1" dirty="0"/>
          </a:p>
          <a:p>
            <a:pPr>
              <a:lnSpc>
                <a:spcPct val="200000"/>
              </a:lnSpc>
            </a:pPr>
            <a:endParaRPr lang="ko-KR" altLang="en-US" sz="1600" b="1" dirty="0"/>
          </a:p>
        </p:txBody>
      </p:sp>
      <p:cxnSp>
        <p:nvCxnSpPr>
          <p:cNvPr id="13" name="직선 화살표 연결선 12"/>
          <p:cNvCxnSpPr/>
          <p:nvPr/>
        </p:nvCxnSpPr>
        <p:spPr>
          <a:xfrm flipV="1">
            <a:off x="5538911" y="3884106"/>
            <a:ext cx="1145406" cy="69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5F1DDB-5E56-44E8-9D45-709C511AFDE3}"/>
              </a:ext>
            </a:extLst>
          </p:cNvPr>
          <p:cNvSpPr txBox="1"/>
          <p:nvPr/>
        </p:nvSpPr>
        <p:spPr>
          <a:xfrm>
            <a:off x="6677305" y="4193398"/>
            <a:ext cx="4992689" cy="1491242"/>
          </a:xfrm>
          <a:prstGeom prst="rect">
            <a:avLst/>
          </a:prstGeom>
          <a:noFill/>
        </p:spPr>
        <p:txBody>
          <a:bodyPr wrap="square" rtlCol="0">
            <a:spAutoFit/>
          </a:bodyPr>
          <a:lstStyle/>
          <a:p>
            <a:pPr>
              <a:lnSpc>
                <a:spcPct val="200000"/>
              </a:lnSpc>
            </a:pPr>
            <a:r>
              <a:rPr lang="en-US" altLang="ko-KR" sz="1600" b="1" dirty="0" smtClean="0"/>
              <a:t>(When the user click, page is asking whether to select it through the dialogue window.)</a:t>
            </a:r>
            <a:endParaRPr lang="en-US" altLang="ko-KR" sz="1600" b="1" dirty="0"/>
          </a:p>
          <a:p>
            <a:pPr>
              <a:lnSpc>
                <a:spcPct val="200000"/>
              </a:lnSpc>
            </a:pPr>
            <a:endParaRPr lang="ko-KR" altLang="en-US" sz="1600" b="1" dirty="0"/>
          </a:p>
        </p:txBody>
      </p:sp>
      <p:grpSp>
        <p:nvGrpSpPr>
          <p:cNvPr id="21" name="그룹 20"/>
          <p:cNvGrpSpPr/>
          <p:nvPr/>
        </p:nvGrpSpPr>
        <p:grpSpPr>
          <a:xfrm>
            <a:off x="1865969" y="1281266"/>
            <a:ext cx="2308634" cy="369332"/>
            <a:chOff x="1769943" y="1990566"/>
            <a:chExt cx="2308634" cy="369332"/>
          </a:xfrm>
        </p:grpSpPr>
        <p:sp>
          <p:nvSpPr>
            <p:cNvPr id="22" name="TextBox 21">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User select</a:t>
              </a:r>
              <a:endParaRPr lang="en-US" altLang="ko-KR" b="1" dirty="0"/>
            </a:p>
          </p:txBody>
        </p:sp>
        <p:sp>
          <p:nvSpPr>
            <p:cNvPr id="23" name="타원 22">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2</a:t>
              </a:r>
              <a:endParaRPr lang="ko-KR" altLang="en-US" sz="1600" b="1" dirty="0">
                <a:solidFill>
                  <a:schemeClr val="tx1"/>
                </a:solidFill>
              </a:endParaRPr>
            </a:p>
          </p:txBody>
        </p:sp>
      </p:grpSp>
      <p:sp>
        <p:nvSpPr>
          <p:cNvPr id="24" name="TextBox 23">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(user select page)</a:t>
            </a:r>
            <a:endParaRPr lang="en-US" altLang="ko-KR" sz="4000" b="1" dirty="0">
              <a:latin typeface="맑은 고딕" panose="020B0503020000020004" pitchFamily="50" charset="-127"/>
              <a:cs typeface="함초롬바탕" panose="02030604000101010101" pitchFamily="18" charset="-127"/>
            </a:endParaRPr>
          </a:p>
        </p:txBody>
      </p:sp>
      <p:sp>
        <p:nvSpPr>
          <p:cNvPr id="25" name="TextBox 24">
            <a:extLst>
              <a:ext uri="{FF2B5EF4-FFF2-40B4-BE49-F238E27FC236}">
                <a16:creationId xmlns:a16="http://schemas.microsoft.com/office/drawing/2014/main" id="{52E4F743-ACEC-43EB-B79B-346C366BDE93}"/>
              </a:ext>
            </a:extLst>
          </p:cNvPr>
          <p:cNvSpPr txBox="1"/>
          <p:nvPr/>
        </p:nvSpPr>
        <p:spPr>
          <a:xfrm>
            <a:off x="153354" y="5282101"/>
            <a:ext cx="6124784" cy="323165"/>
          </a:xfrm>
          <a:prstGeom prst="rect">
            <a:avLst/>
          </a:prstGeom>
          <a:noFill/>
        </p:spPr>
        <p:txBody>
          <a:bodyPr wrap="square" rtlCol="0">
            <a:spAutoFit/>
          </a:bodyPr>
          <a:lstStyle/>
          <a:p>
            <a:r>
              <a:rPr lang="en-US" altLang="ko-KR" sz="1500" dirty="0" smtClean="0"/>
              <a:t>(When you choice user, brings up user data stored on the server)</a:t>
            </a:r>
            <a:endParaRPr lang="ko-KR" altLang="en-US" sz="1500" dirty="0"/>
          </a:p>
        </p:txBody>
      </p:sp>
      <p:grpSp>
        <p:nvGrpSpPr>
          <p:cNvPr id="2" name="그룹 1"/>
          <p:cNvGrpSpPr/>
          <p:nvPr/>
        </p:nvGrpSpPr>
        <p:grpSpPr>
          <a:xfrm>
            <a:off x="2941983" y="4267200"/>
            <a:ext cx="3771848" cy="960783"/>
            <a:chOff x="2941983" y="4267200"/>
            <a:chExt cx="3771848" cy="960783"/>
          </a:xfrm>
        </p:grpSpPr>
        <p:sp>
          <p:nvSpPr>
            <p:cNvPr id="33" name="자유형 32"/>
            <p:cNvSpPr/>
            <p:nvPr/>
          </p:nvSpPr>
          <p:spPr>
            <a:xfrm>
              <a:off x="2941983" y="4267200"/>
              <a:ext cx="3074504" cy="960783"/>
            </a:xfrm>
            <a:custGeom>
              <a:avLst/>
              <a:gdLst>
                <a:gd name="connsiteX0" fmla="*/ 6626 w 3074504"/>
                <a:gd name="connsiteY0" fmla="*/ 0 h 960783"/>
                <a:gd name="connsiteX1" fmla="*/ 0 w 3074504"/>
                <a:gd name="connsiteY1" fmla="*/ 960783 h 960783"/>
                <a:gd name="connsiteX2" fmla="*/ 3074504 w 3074504"/>
                <a:gd name="connsiteY2" fmla="*/ 960783 h 960783"/>
                <a:gd name="connsiteX3" fmla="*/ 3067878 w 3074504"/>
                <a:gd name="connsiteY3" fmla="*/ 271670 h 960783"/>
              </a:gdLst>
              <a:ahLst/>
              <a:cxnLst>
                <a:cxn ang="0">
                  <a:pos x="connsiteX0" y="connsiteY0"/>
                </a:cxn>
                <a:cxn ang="0">
                  <a:pos x="connsiteX1" y="connsiteY1"/>
                </a:cxn>
                <a:cxn ang="0">
                  <a:pos x="connsiteX2" y="connsiteY2"/>
                </a:cxn>
                <a:cxn ang="0">
                  <a:pos x="connsiteX3" y="connsiteY3"/>
                </a:cxn>
              </a:cxnLst>
              <a:rect l="l" t="t" r="r" b="b"/>
              <a:pathLst>
                <a:path w="3074504" h="960783">
                  <a:moveTo>
                    <a:pt x="6626" y="0"/>
                  </a:moveTo>
                  <a:cubicBezTo>
                    <a:pt x="4417" y="320261"/>
                    <a:pt x="2209" y="640522"/>
                    <a:pt x="0" y="960783"/>
                  </a:cubicBezTo>
                  <a:lnTo>
                    <a:pt x="3074504" y="960783"/>
                  </a:lnTo>
                  <a:cubicBezTo>
                    <a:pt x="3072295" y="731079"/>
                    <a:pt x="3070087" y="501374"/>
                    <a:pt x="3067878" y="27167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화살표 연결선 34"/>
            <p:cNvCxnSpPr/>
            <p:nvPr/>
          </p:nvCxnSpPr>
          <p:spPr>
            <a:xfrm>
              <a:off x="5996609" y="4541973"/>
              <a:ext cx="7172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56651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TextBox 23">
            <a:extLst>
              <a:ext uri="{FF2B5EF4-FFF2-40B4-BE49-F238E27FC236}">
                <a16:creationId xmlns:a16="http://schemas.microsoft.com/office/drawing/2014/main" id="{56E0CD0F-DEB2-42D0-BC13-302EA6FD983A}"/>
              </a:ext>
            </a:extLst>
          </p:cNvPr>
          <p:cNvSpPr txBox="1"/>
          <p:nvPr/>
        </p:nvSpPr>
        <p:spPr>
          <a:xfrm>
            <a:off x="4830551" y="1670470"/>
            <a:ext cx="8105658" cy="400110"/>
          </a:xfrm>
          <a:prstGeom prst="rect">
            <a:avLst/>
          </a:prstGeom>
          <a:noFill/>
        </p:spPr>
        <p:txBody>
          <a:bodyPr wrap="square" rtlCol="0">
            <a:spAutoFit/>
          </a:bodyPr>
          <a:lstStyle/>
          <a:p>
            <a:r>
              <a:rPr lang="en-US" altLang="ko-KR" sz="2000" b="1" dirty="0" smtClean="0"/>
              <a:t>Mode select page that Have three modes</a:t>
            </a:r>
          </a:p>
        </p:txBody>
      </p:sp>
      <p:grpSp>
        <p:nvGrpSpPr>
          <p:cNvPr id="20" name="그룹 19"/>
          <p:cNvGrpSpPr/>
          <p:nvPr/>
        </p:nvGrpSpPr>
        <p:grpSpPr>
          <a:xfrm>
            <a:off x="1865969" y="1685309"/>
            <a:ext cx="2308634" cy="369332"/>
            <a:chOff x="1769943" y="1990566"/>
            <a:chExt cx="2308634" cy="369332"/>
          </a:xfrm>
        </p:grpSpPr>
        <p:sp>
          <p:nvSpPr>
            <p:cNvPr id="21" name="TextBox 20">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en-US" altLang="ko-KR" b="1" dirty="0" smtClean="0"/>
                <a:t>    Mode select</a:t>
              </a:r>
              <a:endParaRPr lang="en-US" altLang="ko-KR" b="1" dirty="0"/>
            </a:p>
          </p:txBody>
        </p:sp>
        <p:sp>
          <p:nvSpPr>
            <p:cNvPr id="22" name="타원 21">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sp>
        <p:nvSpPr>
          <p:cNvPr id="23" name="이등변 삼각형 22">
            <a:extLst>
              <a:ext uri="{FF2B5EF4-FFF2-40B4-BE49-F238E27FC236}">
                <a16:creationId xmlns:a16="http://schemas.microsoft.com/office/drawing/2014/main" id="{F8B67F72-6D9C-4907-ADF1-3C28BB692983}"/>
              </a:ext>
            </a:extLst>
          </p:cNvPr>
          <p:cNvSpPr/>
          <p:nvPr/>
        </p:nvSpPr>
        <p:spPr>
          <a:xfrm rot="19800000">
            <a:off x="4502890" y="1702389"/>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그림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14038" y="2566175"/>
            <a:ext cx="9758762" cy="2358056"/>
          </a:xfrm>
          <a:prstGeom prst="rect">
            <a:avLst/>
          </a:prstGeom>
        </p:spPr>
      </p:pic>
      <p:sp>
        <p:nvSpPr>
          <p:cNvPr id="11" name="TextBox 10">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(mode select page)</a:t>
            </a:r>
            <a:endParaRPr lang="en-US" altLang="ko-KR" sz="4000" b="1" dirty="0">
              <a:latin typeface="맑은 고딕" panose="020B0503020000020004" pitchFamily="50" charset="-127"/>
              <a:cs typeface="함초롬바탕" panose="02030604000101010101" pitchFamily="18" charset="-127"/>
            </a:endParaRPr>
          </a:p>
        </p:txBody>
      </p:sp>
      <p:sp>
        <p:nvSpPr>
          <p:cNvPr id="12" name="TextBox 11">
            <a:extLst>
              <a:ext uri="{FF2B5EF4-FFF2-40B4-BE49-F238E27FC236}">
                <a16:creationId xmlns:a16="http://schemas.microsoft.com/office/drawing/2014/main" id="{051176E3-64C9-4936-B6B7-05EE73EA3C68}"/>
              </a:ext>
            </a:extLst>
          </p:cNvPr>
          <p:cNvSpPr txBox="1"/>
          <p:nvPr/>
        </p:nvSpPr>
        <p:spPr>
          <a:xfrm>
            <a:off x="4597986" y="5012830"/>
            <a:ext cx="4776654" cy="323165"/>
          </a:xfrm>
          <a:prstGeom prst="rect">
            <a:avLst/>
          </a:prstGeom>
          <a:noFill/>
        </p:spPr>
        <p:txBody>
          <a:bodyPr wrap="square" rtlCol="0">
            <a:spAutoFit/>
          </a:bodyPr>
          <a:lstStyle/>
          <a:p>
            <a:r>
              <a:rPr lang="en-US" altLang="ko-KR" sz="1500" dirty="0" smtClean="0"/>
              <a:t>(Press mode to go to that page)</a:t>
            </a:r>
            <a:endParaRPr lang="ko-KR" altLang="en-US" sz="1500" dirty="0"/>
          </a:p>
        </p:txBody>
      </p:sp>
    </p:spTree>
    <p:extLst>
      <p:ext uri="{BB962C8B-B14F-4D97-AF65-F5344CB8AC3E}">
        <p14:creationId xmlns:p14="http://schemas.microsoft.com/office/powerpoint/2010/main" val="37979407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TextBox 10">
            <a:extLst>
              <a:ext uri="{FF2B5EF4-FFF2-40B4-BE49-F238E27FC236}">
                <a16:creationId xmlns:a16="http://schemas.microsoft.com/office/drawing/2014/main" id="{9FA8A330-9975-4AEA-BCB5-4D51AAE260E3}"/>
              </a:ext>
            </a:extLst>
          </p:cNvPr>
          <p:cNvSpPr txBox="1"/>
          <p:nvPr/>
        </p:nvSpPr>
        <p:spPr>
          <a:xfrm>
            <a:off x="6725904" y="1966985"/>
            <a:ext cx="4661104" cy="1938992"/>
          </a:xfrm>
          <a:prstGeom prst="rect">
            <a:avLst/>
          </a:prstGeom>
          <a:noFill/>
        </p:spPr>
        <p:txBody>
          <a:bodyPr wrap="square" rtlCol="0">
            <a:spAutoFit/>
          </a:bodyPr>
          <a:lstStyle/>
          <a:p>
            <a:pPr>
              <a:lnSpc>
                <a:spcPct val="200000"/>
              </a:lnSpc>
            </a:pPr>
            <a:r>
              <a:rPr lang="en-US" altLang="ko-KR" sz="2000" b="1" dirty="0" smtClean="0"/>
              <a:t>My own setting page where</a:t>
            </a:r>
          </a:p>
          <a:p>
            <a:pPr>
              <a:lnSpc>
                <a:spcPct val="200000"/>
              </a:lnSpc>
            </a:pPr>
            <a:r>
              <a:rPr lang="en-US" altLang="ko-KR" sz="2000" b="1" dirty="0" smtClean="0"/>
              <a:t>You can select and save the options you want</a:t>
            </a:r>
            <a:endParaRPr lang="en-US" altLang="ko-KR" sz="2000" b="1" dirty="0"/>
          </a:p>
        </p:txBody>
      </p:sp>
      <p:sp>
        <p:nvSpPr>
          <p:cNvPr id="13" name="TextBox 12">
            <a:extLst>
              <a:ext uri="{FF2B5EF4-FFF2-40B4-BE49-F238E27FC236}">
                <a16:creationId xmlns:a16="http://schemas.microsoft.com/office/drawing/2014/main" id="{A06794F9-AD92-41FC-9A8F-A29EE2155711}"/>
              </a:ext>
            </a:extLst>
          </p:cNvPr>
          <p:cNvSpPr txBox="1"/>
          <p:nvPr/>
        </p:nvSpPr>
        <p:spPr>
          <a:xfrm>
            <a:off x="465219" y="523116"/>
            <a:ext cx="9126113"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a:t>
            </a:r>
          </a:p>
          <a:p>
            <a:r>
              <a:rPr lang="en-US" altLang="ko-KR" sz="4000" b="1" dirty="0" smtClean="0">
                <a:latin typeface="맑은 고딕" panose="020B0503020000020004" pitchFamily="50" charset="-127"/>
                <a:cs typeface="함초롬바탕" panose="02030604000101010101" pitchFamily="18" charset="-127"/>
              </a:rPr>
              <a:t>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(custom setting page)</a:t>
            </a:r>
            <a:endParaRPr lang="en-US" altLang="ko-KR" sz="4000" b="1" dirty="0">
              <a:latin typeface="맑은 고딕" panose="020B0503020000020004" pitchFamily="50" charset="-127"/>
              <a:cs typeface="함초롬바탕" panose="02030604000101010101" pitchFamily="18" charset="-127"/>
            </a:endParaRPr>
          </a:p>
        </p:txBody>
      </p:sp>
      <p:grpSp>
        <p:nvGrpSpPr>
          <p:cNvPr id="4" name="그룹 3"/>
          <p:cNvGrpSpPr/>
          <p:nvPr/>
        </p:nvGrpSpPr>
        <p:grpSpPr>
          <a:xfrm>
            <a:off x="1916250" y="1846555"/>
            <a:ext cx="2308634" cy="369332"/>
            <a:chOff x="1769943" y="1990566"/>
            <a:chExt cx="2308634" cy="369332"/>
          </a:xfrm>
        </p:grpSpPr>
        <p:sp>
          <p:nvSpPr>
            <p:cNvPr id="12" name="TextBox 11">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Own setting</a:t>
              </a:r>
              <a:endParaRPr lang="en-US" altLang="ko-KR" b="1" dirty="0"/>
            </a:p>
          </p:txBody>
        </p:sp>
        <p:sp>
          <p:nvSpPr>
            <p:cNvPr id="27" name="타원 26">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grpSp>
      <p:sp>
        <p:nvSpPr>
          <p:cNvPr id="29" name="이등변 삼각형 28">
            <a:extLst>
              <a:ext uri="{FF2B5EF4-FFF2-40B4-BE49-F238E27FC236}">
                <a16:creationId xmlns:a16="http://schemas.microsoft.com/office/drawing/2014/main" id="{F8B67F72-6D9C-4907-ADF1-3C28BB692983}"/>
              </a:ext>
            </a:extLst>
          </p:cNvPr>
          <p:cNvSpPr/>
          <p:nvPr/>
        </p:nvSpPr>
        <p:spPr>
          <a:xfrm rot="19800000">
            <a:off x="6378786" y="2215216"/>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TextBox 29">
            <a:extLst>
              <a:ext uri="{FF2B5EF4-FFF2-40B4-BE49-F238E27FC236}">
                <a16:creationId xmlns:a16="http://schemas.microsoft.com/office/drawing/2014/main" id="{557C7F6F-3FDB-4539-873B-9BBCDFEDC049}"/>
              </a:ext>
            </a:extLst>
          </p:cNvPr>
          <p:cNvSpPr txBox="1"/>
          <p:nvPr/>
        </p:nvSpPr>
        <p:spPr>
          <a:xfrm>
            <a:off x="6414089" y="3481330"/>
            <a:ext cx="5919942" cy="2862322"/>
          </a:xfrm>
          <a:prstGeom prst="rect">
            <a:avLst/>
          </a:prstGeom>
          <a:noFill/>
        </p:spPr>
        <p:txBody>
          <a:bodyPr wrap="square" rtlCol="0">
            <a:spAutoFit/>
          </a:bodyPr>
          <a:lstStyle/>
          <a:p>
            <a:pPr>
              <a:lnSpc>
                <a:spcPct val="150000"/>
              </a:lnSpc>
            </a:pPr>
            <a:endParaRPr lang="en-US" altLang="ko-KR" sz="2000" b="1" dirty="0"/>
          </a:p>
          <a:p>
            <a:pPr>
              <a:lnSpc>
                <a:spcPct val="150000"/>
              </a:lnSpc>
            </a:pPr>
            <a:r>
              <a:rPr lang="ko-KR" altLang="en-US" sz="2000" b="1" dirty="0"/>
              <a:t>● </a:t>
            </a:r>
            <a:r>
              <a:rPr lang="en-US" altLang="ko-KR" sz="2000" b="1" dirty="0" smtClean="0"/>
              <a:t>Option list</a:t>
            </a:r>
            <a:endParaRPr lang="en-US" altLang="ko-KR" sz="2000" b="1" dirty="0"/>
          </a:p>
          <a:p>
            <a:pPr>
              <a:lnSpc>
                <a:spcPct val="150000"/>
              </a:lnSpc>
            </a:pPr>
            <a:r>
              <a:rPr lang="en-US" altLang="ko-KR" sz="2000" b="1" dirty="0"/>
              <a:t>	</a:t>
            </a:r>
            <a:r>
              <a:rPr lang="en-US" altLang="ko-KR" sz="2000" b="1" dirty="0" smtClean="0"/>
              <a:t>1. water level</a:t>
            </a:r>
            <a:r>
              <a:rPr lang="en-US" altLang="ko-KR" sz="2000" b="1" dirty="0"/>
              <a:t>	</a:t>
            </a:r>
            <a:r>
              <a:rPr lang="en-US" altLang="ko-KR" sz="2000" b="1" dirty="0" smtClean="0"/>
              <a:t>	[</a:t>
            </a:r>
            <a:r>
              <a:rPr lang="en-US" altLang="ko-KR" sz="2000" b="1" dirty="0"/>
              <a:t>0~100 </a:t>
            </a:r>
            <a:r>
              <a:rPr lang="en-US" altLang="ko-KR" sz="2000" b="1" dirty="0" smtClean="0"/>
              <a:t>height]</a:t>
            </a:r>
            <a:endParaRPr lang="en-US" altLang="ko-KR" sz="2000" b="1" dirty="0"/>
          </a:p>
          <a:p>
            <a:pPr>
              <a:lnSpc>
                <a:spcPct val="150000"/>
              </a:lnSpc>
            </a:pPr>
            <a:r>
              <a:rPr lang="en-US" altLang="ko-KR" sz="2000" b="1" dirty="0"/>
              <a:t>	2. </a:t>
            </a:r>
            <a:r>
              <a:rPr lang="en-US" altLang="ko-KR" sz="2000" b="1" dirty="0" smtClean="0"/>
              <a:t>select </a:t>
            </a:r>
            <a:r>
              <a:rPr lang="en-US" altLang="ko-KR" sz="2000" b="1" dirty="0" err="1" smtClean="0"/>
              <a:t>bathbomb</a:t>
            </a:r>
            <a:r>
              <a:rPr lang="en-US" altLang="ko-KR" sz="2000" b="1" dirty="0"/>
              <a:t>	</a:t>
            </a:r>
            <a:r>
              <a:rPr lang="en-US" altLang="ko-KR" sz="2000" b="1" dirty="0" smtClean="0"/>
              <a:t>[by perfume]</a:t>
            </a:r>
            <a:endParaRPr lang="en-US" altLang="ko-KR" sz="2000" b="1" dirty="0"/>
          </a:p>
          <a:p>
            <a:pPr>
              <a:lnSpc>
                <a:spcPct val="150000"/>
              </a:lnSpc>
            </a:pPr>
            <a:r>
              <a:rPr lang="en-US" altLang="ko-KR" sz="2000" b="1" dirty="0"/>
              <a:t>	3. </a:t>
            </a:r>
            <a:r>
              <a:rPr lang="en-US" altLang="ko-KR" sz="2000" b="1" dirty="0" smtClean="0"/>
              <a:t>select timer</a:t>
            </a:r>
            <a:r>
              <a:rPr lang="en-US" altLang="ko-KR" sz="2000" b="1" dirty="0"/>
              <a:t>	</a:t>
            </a:r>
            <a:r>
              <a:rPr lang="en-US" altLang="ko-KR" sz="2000" b="1" dirty="0" smtClean="0"/>
              <a:t>	[</a:t>
            </a:r>
            <a:r>
              <a:rPr lang="en-US" altLang="ko-KR" sz="2000" b="1" dirty="0"/>
              <a:t>0 ~ 60	</a:t>
            </a:r>
            <a:r>
              <a:rPr lang="en-US" altLang="ko-KR" sz="2000" b="1" dirty="0" smtClean="0"/>
              <a:t>minute]</a:t>
            </a:r>
            <a:endParaRPr lang="en-US" altLang="ko-KR" sz="2000" b="1" dirty="0"/>
          </a:p>
          <a:p>
            <a:pPr>
              <a:lnSpc>
                <a:spcPct val="150000"/>
              </a:lnSpc>
            </a:pPr>
            <a:r>
              <a:rPr lang="en-US" altLang="ko-KR" sz="2000" b="1" dirty="0"/>
              <a:t>	4. </a:t>
            </a:r>
            <a:r>
              <a:rPr lang="en-US" altLang="ko-KR" sz="2000" b="1" dirty="0" smtClean="0"/>
              <a:t>temperature level	[</a:t>
            </a:r>
            <a:r>
              <a:rPr lang="en-US" altLang="ko-KR" sz="2000" b="1" dirty="0"/>
              <a:t>0 ~ </a:t>
            </a:r>
            <a:r>
              <a:rPr lang="en-US" altLang="ko-KR" sz="2000" b="1" dirty="0" smtClean="0"/>
              <a:t>40</a:t>
            </a:r>
            <a:r>
              <a:rPr lang="ko-KR" altLang="en-US" b="1" dirty="0"/>
              <a:t>℃</a:t>
            </a:r>
            <a:r>
              <a:rPr lang="en-US" altLang="ko-KR" sz="2000" b="1" dirty="0" smtClean="0"/>
              <a:t>]</a:t>
            </a:r>
            <a:endParaRPr lang="ko-KR" altLang="en-US" sz="2000" b="1" dirty="0"/>
          </a:p>
        </p:txBody>
      </p:sp>
      <p:pic>
        <p:nvPicPr>
          <p:cNvPr id="31" name="그림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06" y="2261797"/>
            <a:ext cx="5757015" cy="3590749"/>
          </a:xfrm>
          <a:prstGeom prst="rect">
            <a:avLst/>
          </a:prstGeom>
        </p:spPr>
      </p:pic>
      <p:grpSp>
        <p:nvGrpSpPr>
          <p:cNvPr id="2" name="그룹 1"/>
          <p:cNvGrpSpPr/>
          <p:nvPr/>
        </p:nvGrpSpPr>
        <p:grpSpPr>
          <a:xfrm>
            <a:off x="5453508" y="434176"/>
            <a:ext cx="6738492" cy="757050"/>
            <a:chOff x="5453508" y="434176"/>
            <a:chExt cx="6738492" cy="757050"/>
          </a:xfrm>
        </p:grpSpPr>
        <p:sp>
          <p:nvSpPr>
            <p:cNvPr id="32" name="TextBox 31">
              <a:extLst>
                <a:ext uri="{FF2B5EF4-FFF2-40B4-BE49-F238E27FC236}">
                  <a16:creationId xmlns:a16="http://schemas.microsoft.com/office/drawing/2014/main" id="{4A6CDFC8-0760-4C83-8B21-16319EEB7349}"/>
                </a:ext>
              </a:extLst>
            </p:cNvPr>
            <p:cNvSpPr txBox="1"/>
            <p:nvPr/>
          </p:nvSpPr>
          <p:spPr>
            <a:xfrm>
              <a:off x="6054613" y="813226"/>
              <a:ext cx="1820730" cy="369332"/>
            </a:xfrm>
            <a:prstGeom prst="rect">
              <a:avLst/>
            </a:prstGeom>
            <a:noFill/>
            <a:ln>
              <a:noFill/>
            </a:ln>
          </p:spPr>
          <p:txBody>
            <a:bodyPr wrap="square" rtlCol="0">
              <a:spAutoFit/>
            </a:bodyPr>
            <a:lstStyle/>
            <a:p>
              <a:pPr algn="ctr"/>
              <a:r>
                <a:rPr lang="ko-KR" altLang="en-US" b="1" dirty="0">
                  <a:solidFill>
                    <a:srgbClr val="FF0000"/>
                  </a:solidFill>
                </a:rPr>
                <a:t> </a:t>
              </a:r>
              <a:r>
                <a:rPr lang="en-US" altLang="ko-KR" b="1" dirty="0" smtClean="0">
                  <a:solidFill>
                    <a:srgbClr val="FF0000"/>
                  </a:solidFill>
                </a:rPr>
                <a:t>Own setting</a:t>
              </a:r>
              <a:endParaRPr lang="en-US" altLang="ko-KR" b="1" dirty="0">
                <a:solidFill>
                  <a:srgbClr val="FF0000"/>
                </a:solidFill>
              </a:endParaRPr>
            </a:p>
          </p:txBody>
        </p:sp>
        <p:sp>
          <p:nvSpPr>
            <p:cNvPr id="33" name="TextBox 32">
              <a:extLst>
                <a:ext uri="{FF2B5EF4-FFF2-40B4-BE49-F238E27FC236}">
                  <a16:creationId xmlns:a16="http://schemas.microsoft.com/office/drawing/2014/main" id="{4A6CDFC8-0760-4C83-8B21-16319EEB7349}"/>
                </a:ext>
              </a:extLst>
            </p:cNvPr>
            <p:cNvSpPr txBox="1"/>
            <p:nvPr/>
          </p:nvSpPr>
          <p:spPr>
            <a:xfrm>
              <a:off x="7809171" y="813226"/>
              <a:ext cx="2540074" cy="369332"/>
            </a:xfrm>
            <a:prstGeom prst="rect">
              <a:avLst/>
            </a:prstGeom>
            <a:noFill/>
            <a:ln>
              <a:noFill/>
            </a:ln>
          </p:spPr>
          <p:txBody>
            <a:bodyPr wrap="square" rtlCol="0">
              <a:spAutoFit/>
            </a:bodyPr>
            <a:lstStyle/>
            <a:p>
              <a:pPr algn="ctr"/>
              <a:r>
                <a:rPr lang="en-US" altLang="ko-KR" b="1" dirty="0" smtClean="0"/>
                <a:t>Recommend mode</a:t>
              </a:r>
              <a:endParaRPr lang="en-US" altLang="ko-KR" b="1" dirty="0"/>
            </a:p>
          </p:txBody>
        </p:sp>
        <p:sp>
          <p:nvSpPr>
            <p:cNvPr id="34" name="TextBox 33">
              <a:extLst>
                <a:ext uri="{FF2B5EF4-FFF2-40B4-BE49-F238E27FC236}">
                  <a16:creationId xmlns:a16="http://schemas.microsoft.com/office/drawing/2014/main" id="{4A6CDFC8-0760-4C83-8B21-16319EEB7349}"/>
                </a:ext>
              </a:extLst>
            </p:cNvPr>
            <p:cNvSpPr txBox="1"/>
            <p:nvPr/>
          </p:nvSpPr>
          <p:spPr>
            <a:xfrm>
              <a:off x="10261484" y="813226"/>
              <a:ext cx="1930516" cy="369332"/>
            </a:xfrm>
            <a:prstGeom prst="rect">
              <a:avLst/>
            </a:prstGeom>
            <a:noFill/>
            <a:ln>
              <a:noFill/>
            </a:ln>
          </p:spPr>
          <p:txBody>
            <a:bodyPr wrap="square" rtlCol="0">
              <a:spAutoFit/>
            </a:bodyPr>
            <a:lstStyle/>
            <a:p>
              <a:pPr algn="ctr"/>
              <a:r>
                <a:rPr lang="en-US" altLang="ko-KR" b="1" dirty="0" smtClean="0"/>
                <a:t>Online mode</a:t>
              </a:r>
              <a:endParaRPr lang="en-US" altLang="ko-KR" b="1" dirty="0"/>
            </a:p>
          </p:txBody>
        </p:sp>
        <p:sp>
          <p:nvSpPr>
            <p:cNvPr id="35" name="타원 34">
              <a:extLst>
                <a:ext uri="{FF2B5EF4-FFF2-40B4-BE49-F238E27FC236}">
                  <a16:creationId xmlns:a16="http://schemas.microsoft.com/office/drawing/2014/main" id="{D036A916-83D2-4F52-B5BE-5B7E2F1F6BD7}"/>
                </a:ext>
              </a:extLst>
            </p:cNvPr>
            <p:cNvSpPr/>
            <p:nvPr/>
          </p:nvSpPr>
          <p:spPr>
            <a:xfrm>
              <a:off x="5997524" y="859137"/>
              <a:ext cx="291744" cy="2775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FF0000"/>
                  </a:solidFill>
                </a:rPr>
                <a:t>4</a:t>
              </a:r>
              <a:endParaRPr lang="ko-KR" altLang="en-US" sz="1600" b="1" dirty="0">
                <a:solidFill>
                  <a:srgbClr val="FF0000"/>
                </a:solidFill>
              </a:endParaRPr>
            </a:p>
          </p:txBody>
        </p:sp>
        <p:sp>
          <p:nvSpPr>
            <p:cNvPr id="36" name="타원 35">
              <a:extLst>
                <a:ext uri="{FF2B5EF4-FFF2-40B4-BE49-F238E27FC236}">
                  <a16:creationId xmlns:a16="http://schemas.microsoft.com/office/drawing/2014/main" id="{D036A916-83D2-4F52-B5BE-5B7E2F1F6BD7}"/>
                </a:ext>
              </a:extLst>
            </p:cNvPr>
            <p:cNvSpPr/>
            <p:nvPr/>
          </p:nvSpPr>
          <p:spPr>
            <a:xfrm>
              <a:off x="7717364" y="859137"/>
              <a:ext cx="28090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5</a:t>
              </a:r>
              <a:endParaRPr lang="ko-KR" altLang="en-US" sz="1600" b="1" dirty="0">
                <a:solidFill>
                  <a:schemeClr val="tx1"/>
                </a:solidFill>
              </a:endParaRPr>
            </a:p>
          </p:txBody>
        </p:sp>
        <p:sp>
          <p:nvSpPr>
            <p:cNvPr id="37" name="타원 36">
              <a:extLst>
                <a:ext uri="{FF2B5EF4-FFF2-40B4-BE49-F238E27FC236}">
                  <a16:creationId xmlns:a16="http://schemas.microsoft.com/office/drawing/2014/main" id="{D036A916-83D2-4F52-B5BE-5B7E2F1F6BD7}"/>
                </a:ext>
              </a:extLst>
            </p:cNvPr>
            <p:cNvSpPr/>
            <p:nvPr/>
          </p:nvSpPr>
          <p:spPr>
            <a:xfrm>
              <a:off x="10175695" y="859137"/>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6</a:t>
              </a:r>
              <a:endParaRPr lang="ko-KR" altLang="en-US" sz="1600" b="1" dirty="0">
                <a:solidFill>
                  <a:schemeClr val="tx1"/>
                </a:solidFill>
              </a:endParaRPr>
            </a:p>
          </p:txBody>
        </p:sp>
        <p:sp>
          <p:nvSpPr>
            <p:cNvPr id="38" name="직사각형 37"/>
            <p:cNvSpPr/>
            <p:nvPr/>
          </p:nvSpPr>
          <p:spPr>
            <a:xfrm>
              <a:off x="5453508" y="434176"/>
              <a:ext cx="6563030" cy="757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9" name="TextBox 38">
              <a:extLst>
                <a:ext uri="{FF2B5EF4-FFF2-40B4-BE49-F238E27FC236}">
                  <a16:creationId xmlns:a16="http://schemas.microsoft.com/office/drawing/2014/main" id="{4A6CDFC8-0760-4C83-8B21-16319EEB7349}"/>
                </a:ext>
              </a:extLst>
            </p:cNvPr>
            <p:cNvSpPr txBox="1"/>
            <p:nvPr/>
          </p:nvSpPr>
          <p:spPr>
            <a:xfrm>
              <a:off x="5610543" y="445335"/>
              <a:ext cx="1930516" cy="369332"/>
            </a:xfrm>
            <a:prstGeom prst="rect">
              <a:avLst/>
            </a:prstGeom>
            <a:noFill/>
            <a:ln>
              <a:noFill/>
            </a:ln>
          </p:spPr>
          <p:txBody>
            <a:bodyPr wrap="square" rtlCol="0">
              <a:spAutoFit/>
            </a:bodyPr>
            <a:lstStyle/>
            <a:p>
              <a:pPr algn="ctr"/>
              <a:r>
                <a:rPr lang="en-US" altLang="ko-KR" b="1" dirty="0" smtClean="0"/>
                <a:t>Mode select</a:t>
              </a:r>
              <a:endParaRPr lang="en-US" altLang="ko-KR" b="1" dirty="0"/>
            </a:p>
          </p:txBody>
        </p:sp>
        <p:sp>
          <p:nvSpPr>
            <p:cNvPr id="40" name="타원 39">
              <a:extLst>
                <a:ext uri="{FF2B5EF4-FFF2-40B4-BE49-F238E27FC236}">
                  <a16:creationId xmlns:a16="http://schemas.microsoft.com/office/drawing/2014/main" id="{D036A916-83D2-4F52-B5BE-5B7E2F1F6BD7}"/>
                </a:ext>
              </a:extLst>
            </p:cNvPr>
            <p:cNvSpPr/>
            <p:nvPr/>
          </p:nvSpPr>
          <p:spPr>
            <a:xfrm>
              <a:off x="5524754" y="491246"/>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sp>
        <p:nvSpPr>
          <p:cNvPr id="41" name="TextBox 40">
            <a:extLst>
              <a:ext uri="{FF2B5EF4-FFF2-40B4-BE49-F238E27FC236}">
                <a16:creationId xmlns:a16="http://schemas.microsoft.com/office/drawing/2014/main" id="{BDE07F19-E585-4F8B-B289-E66AF41107A6}"/>
              </a:ext>
            </a:extLst>
          </p:cNvPr>
          <p:cNvSpPr txBox="1"/>
          <p:nvPr/>
        </p:nvSpPr>
        <p:spPr>
          <a:xfrm>
            <a:off x="144221" y="5852546"/>
            <a:ext cx="6377209" cy="323165"/>
          </a:xfrm>
          <a:prstGeom prst="rect">
            <a:avLst/>
          </a:prstGeom>
          <a:noFill/>
        </p:spPr>
        <p:txBody>
          <a:bodyPr wrap="square" rtlCol="0">
            <a:spAutoFit/>
          </a:bodyPr>
          <a:lstStyle/>
          <a:p>
            <a:r>
              <a:rPr lang="en-US" altLang="ko-KR" sz="1500" dirty="0" smtClean="0"/>
              <a:t>(When select options that you want and submit, data stored to server)</a:t>
            </a:r>
            <a:endParaRPr lang="ko-KR" altLang="en-US" sz="1500" dirty="0"/>
          </a:p>
        </p:txBody>
      </p:sp>
    </p:spTree>
    <p:extLst>
      <p:ext uri="{BB962C8B-B14F-4D97-AF65-F5344CB8AC3E}">
        <p14:creationId xmlns:p14="http://schemas.microsoft.com/office/powerpoint/2010/main" val="13521460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TextBox 37">
            <a:extLst>
              <a:ext uri="{FF2B5EF4-FFF2-40B4-BE49-F238E27FC236}">
                <a16:creationId xmlns:a16="http://schemas.microsoft.com/office/drawing/2014/main" id="{A06794F9-AD92-41FC-9A8F-A29EE2155711}"/>
              </a:ext>
            </a:extLst>
          </p:cNvPr>
          <p:cNvSpPr txBox="1"/>
          <p:nvPr/>
        </p:nvSpPr>
        <p:spPr>
          <a:xfrm>
            <a:off x="465219" y="523116"/>
            <a:ext cx="9535014"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a:t>
            </a:r>
          </a:p>
          <a:p>
            <a:r>
              <a:rPr lang="en-US" altLang="ko-KR" sz="4000" b="1" dirty="0" smtClean="0">
                <a:latin typeface="맑은 고딕" panose="020B0503020000020004" pitchFamily="50" charset="-127"/>
                <a:cs typeface="함초롬바탕" panose="02030604000101010101" pitchFamily="18" charset="-127"/>
              </a:rPr>
              <a:t>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(user recommend page)</a:t>
            </a:r>
            <a:endParaRPr lang="en-US" altLang="ko-KR" sz="4000" b="1" dirty="0">
              <a:latin typeface="맑은 고딕" panose="020B0503020000020004" pitchFamily="50" charset="-127"/>
              <a:cs typeface="함초롬바탕" panose="02030604000101010101" pitchFamily="18" charset="-127"/>
            </a:endParaRPr>
          </a:p>
        </p:txBody>
      </p:sp>
      <p:grpSp>
        <p:nvGrpSpPr>
          <p:cNvPr id="39" name="그룹 38"/>
          <p:cNvGrpSpPr/>
          <p:nvPr/>
        </p:nvGrpSpPr>
        <p:grpSpPr>
          <a:xfrm>
            <a:off x="5453508" y="434176"/>
            <a:ext cx="6738492" cy="757050"/>
            <a:chOff x="5453508" y="434176"/>
            <a:chExt cx="6738492" cy="757050"/>
          </a:xfrm>
        </p:grpSpPr>
        <p:sp>
          <p:nvSpPr>
            <p:cNvPr id="40" name="TextBox 39">
              <a:extLst>
                <a:ext uri="{FF2B5EF4-FFF2-40B4-BE49-F238E27FC236}">
                  <a16:creationId xmlns:a16="http://schemas.microsoft.com/office/drawing/2014/main" id="{4A6CDFC8-0760-4C83-8B21-16319EEB7349}"/>
                </a:ext>
              </a:extLst>
            </p:cNvPr>
            <p:cNvSpPr txBox="1"/>
            <p:nvPr/>
          </p:nvSpPr>
          <p:spPr>
            <a:xfrm>
              <a:off x="6054613" y="813226"/>
              <a:ext cx="1820730" cy="369332"/>
            </a:xfrm>
            <a:prstGeom prst="rect">
              <a:avLst/>
            </a:prstGeom>
            <a:noFill/>
          </p:spPr>
          <p:txBody>
            <a:bodyPr wrap="square" rtlCol="0">
              <a:spAutoFit/>
            </a:bodyPr>
            <a:lstStyle/>
            <a:p>
              <a:pPr algn="ctr"/>
              <a:r>
                <a:rPr lang="ko-KR" altLang="en-US" b="1" dirty="0"/>
                <a:t> </a:t>
              </a:r>
              <a:r>
                <a:rPr lang="en-US" altLang="ko-KR" b="1" dirty="0" smtClean="0"/>
                <a:t>Own setting</a:t>
              </a:r>
              <a:endParaRPr lang="en-US" altLang="ko-KR" b="1" dirty="0"/>
            </a:p>
          </p:txBody>
        </p:sp>
        <p:sp>
          <p:nvSpPr>
            <p:cNvPr id="41" name="TextBox 40">
              <a:extLst>
                <a:ext uri="{FF2B5EF4-FFF2-40B4-BE49-F238E27FC236}">
                  <a16:creationId xmlns:a16="http://schemas.microsoft.com/office/drawing/2014/main" id="{4A6CDFC8-0760-4C83-8B21-16319EEB7349}"/>
                </a:ext>
              </a:extLst>
            </p:cNvPr>
            <p:cNvSpPr txBox="1"/>
            <p:nvPr/>
          </p:nvSpPr>
          <p:spPr>
            <a:xfrm>
              <a:off x="7809171" y="813226"/>
              <a:ext cx="2540074" cy="369332"/>
            </a:xfrm>
            <a:prstGeom prst="rect">
              <a:avLst/>
            </a:prstGeom>
            <a:noFill/>
            <a:ln>
              <a:noFill/>
            </a:ln>
          </p:spPr>
          <p:txBody>
            <a:bodyPr wrap="square" rtlCol="0">
              <a:spAutoFit/>
            </a:bodyPr>
            <a:lstStyle/>
            <a:p>
              <a:pPr algn="ctr"/>
              <a:r>
                <a:rPr lang="en-US" altLang="ko-KR" b="1" dirty="0" smtClean="0">
                  <a:solidFill>
                    <a:srgbClr val="FF0000"/>
                  </a:solidFill>
                </a:rPr>
                <a:t>Recommend mode</a:t>
              </a:r>
              <a:endParaRPr lang="en-US" altLang="ko-KR" b="1" dirty="0">
                <a:solidFill>
                  <a:srgbClr val="FF0000"/>
                </a:solidFill>
              </a:endParaRPr>
            </a:p>
          </p:txBody>
        </p:sp>
        <p:sp>
          <p:nvSpPr>
            <p:cNvPr id="42" name="TextBox 41">
              <a:extLst>
                <a:ext uri="{FF2B5EF4-FFF2-40B4-BE49-F238E27FC236}">
                  <a16:creationId xmlns:a16="http://schemas.microsoft.com/office/drawing/2014/main" id="{4A6CDFC8-0760-4C83-8B21-16319EEB7349}"/>
                </a:ext>
              </a:extLst>
            </p:cNvPr>
            <p:cNvSpPr txBox="1"/>
            <p:nvPr/>
          </p:nvSpPr>
          <p:spPr>
            <a:xfrm>
              <a:off x="10261484" y="813226"/>
              <a:ext cx="1930516" cy="369332"/>
            </a:xfrm>
            <a:prstGeom prst="rect">
              <a:avLst/>
            </a:prstGeom>
            <a:noFill/>
            <a:ln>
              <a:noFill/>
            </a:ln>
          </p:spPr>
          <p:txBody>
            <a:bodyPr wrap="square" rtlCol="0">
              <a:spAutoFit/>
            </a:bodyPr>
            <a:lstStyle/>
            <a:p>
              <a:pPr algn="ctr"/>
              <a:r>
                <a:rPr lang="en-US" altLang="ko-KR" b="1" dirty="0" smtClean="0"/>
                <a:t>Online mode</a:t>
              </a:r>
              <a:endParaRPr lang="en-US" altLang="ko-KR" b="1" dirty="0"/>
            </a:p>
          </p:txBody>
        </p:sp>
        <p:sp>
          <p:nvSpPr>
            <p:cNvPr id="43" name="타원 42">
              <a:extLst>
                <a:ext uri="{FF2B5EF4-FFF2-40B4-BE49-F238E27FC236}">
                  <a16:creationId xmlns:a16="http://schemas.microsoft.com/office/drawing/2014/main" id="{D036A916-83D2-4F52-B5BE-5B7E2F1F6BD7}"/>
                </a:ext>
              </a:extLst>
            </p:cNvPr>
            <p:cNvSpPr/>
            <p:nvPr/>
          </p:nvSpPr>
          <p:spPr>
            <a:xfrm>
              <a:off x="5997524" y="859137"/>
              <a:ext cx="29174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sp>
          <p:nvSpPr>
            <p:cNvPr id="44" name="타원 43">
              <a:extLst>
                <a:ext uri="{FF2B5EF4-FFF2-40B4-BE49-F238E27FC236}">
                  <a16:creationId xmlns:a16="http://schemas.microsoft.com/office/drawing/2014/main" id="{D036A916-83D2-4F52-B5BE-5B7E2F1F6BD7}"/>
                </a:ext>
              </a:extLst>
            </p:cNvPr>
            <p:cNvSpPr/>
            <p:nvPr/>
          </p:nvSpPr>
          <p:spPr>
            <a:xfrm>
              <a:off x="7717364" y="859137"/>
              <a:ext cx="280904" cy="2775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FF0000"/>
                  </a:solidFill>
                </a:rPr>
                <a:t>5</a:t>
              </a:r>
              <a:endParaRPr lang="ko-KR" altLang="en-US" sz="1600" b="1" dirty="0">
                <a:solidFill>
                  <a:srgbClr val="FF0000"/>
                </a:solidFill>
              </a:endParaRPr>
            </a:p>
          </p:txBody>
        </p:sp>
        <p:sp>
          <p:nvSpPr>
            <p:cNvPr id="45" name="타원 44">
              <a:extLst>
                <a:ext uri="{FF2B5EF4-FFF2-40B4-BE49-F238E27FC236}">
                  <a16:creationId xmlns:a16="http://schemas.microsoft.com/office/drawing/2014/main" id="{D036A916-83D2-4F52-B5BE-5B7E2F1F6BD7}"/>
                </a:ext>
              </a:extLst>
            </p:cNvPr>
            <p:cNvSpPr/>
            <p:nvPr/>
          </p:nvSpPr>
          <p:spPr>
            <a:xfrm>
              <a:off x="10175695" y="859137"/>
              <a:ext cx="280431" cy="27750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6</a:t>
              </a:r>
              <a:endParaRPr lang="ko-KR" altLang="en-US" sz="1600" b="1" dirty="0">
                <a:solidFill>
                  <a:schemeClr val="tx1"/>
                </a:solidFill>
              </a:endParaRPr>
            </a:p>
          </p:txBody>
        </p:sp>
        <p:sp>
          <p:nvSpPr>
            <p:cNvPr id="46" name="직사각형 45"/>
            <p:cNvSpPr/>
            <p:nvPr/>
          </p:nvSpPr>
          <p:spPr>
            <a:xfrm>
              <a:off x="5453508" y="434176"/>
              <a:ext cx="6563030" cy="757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7" name="TextBox 46">
              <a:extLst>
                <a:ext uri="{FF2B5EF4-FFF2-40B4-BE49-F238E27FC236}">
                  <a16:creationId xmlns:a16="http://schemas.microsoft.com/office/drawing/2014/main" id="{4A6CDFC8-0760-4C83-8B21-16319EEB7349}"/>
                </a:ext>
              </a:extLst>
            </p:cNvPr>
            <p:cNvSpPr txBox="1"/>
            <p:nvPr/>
          </p:nvSpPr>
          <p:spPr>
            <a:xfrm>
              <a:off x="5610543" y="445335"/>
              <a:ext cx="1930516" cy="369332"/>
            </a:xfrm>
            <a:prstGeom prst="rect">
              <a:avLst/>
            </a:prstGeom>
            <a:noFill/>
            <a:ln>
              <a:noFill/>
            </a:ln>
          </p:spPr>
          <p:txBody>
            <a:bodyPr wrap="square" rtlCol="0">
              <a:spAutoFit/>
            </a:bodyPr>
            <a:lstStyle/>
            <a:p>
              <a:pPr algn="ctr"/>
              <a:r>
                <a:rPr lang="en-US" altLang="ko-KR" b="1" dirty="0" smtClean="0"/>
                <a:t>Mode select</a:t>
              </a:r>
              <a:endParaRPr lang="en-US" altLang="ko-KR" b="1" dirty="0"/>
            </a:p>
          </p:txBody>
        </p:sp>
        <p:sp>
          <p:nvSpPr>
            <p:cNvPr id="48" name="타원 47">
              <a:extLst>
                <a:ext uri="{FF2B5EF4-FFF2-40B4-BE49-F238E27FC236}">
                  <a16:creationId xmlns:a16="http://schemas.microsoft.com/office/drawing/2014/main" id="{D036A916-83D2-4F52-B5BE-5B7E2F1F6BD7}"/>
                </a:ext>
              </a:extLst>
            </p:cNvPr>
            <p:cNvSpPr/>
            <p:nvPr/>
          </p:nvSpPr>
          <p:spPr>
            <a:xfrm>
              <a:off x="5524754" y="491246"/>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sp>
        <p:nvSpPr>
          <p:cNvPr id="49" name="TextBox 48">
            <a:extLst>
              <a:ext uri="{FF2B5EF4-FFF2-40B4-BE49-F238E27FC236}">
                <a16:creationId xmlns:a16="http://schemas.microsoft.com/office/drawing/2014/main" id="{BDE07F19-E585-4F8B-B289-E66AF41107A6}"/>
              </a:ext>
            </a:extLst>
          </p:cNvPr>
          <p:cNvSpPr txBox="1"/>
          <p:nvPr/>
        </p:nvSpPr>
        <p:spPr>
          <a:xfrm>
            <a:off x="1116494" y="5945030"/>
            <a:ext cx="5026902" cy="323165"/>
          </a:xfrm>
          <a:prstGeom prst="rect">
            <a:avLst/>
          </a:prstGeom>
          <a:noFill/>
        </p:spPr>
        <p:txBody>
          <a:bodyPr wrap="square" rtlCol="0">
            <a:spAutoFit/>
          </a:bodyPr>
          <a:lstStyle/>
          <a:p>
            <a:r>
              <a:rPr lang="en-US" altLang="ko-KR" sz="1500" dirty="0" smtClean="0"/>
              <a:t>(When select one in various modes , be started)</a:t>
            </a:r>
            <a:endParaRPr lang="ko-KR" altLang="en-US" sz="1500" dirty="0"/>
          </a:p>
        </p:txBody>
      </p:sp>
      <p:sp>
        <p:nvSpPr>
          <p:cNvPr id="50" name="TextBox 49">
            <a:extLst>
              <a:ext uri="{FF2B5EF4-FFF2-40B4-BE49-F238E27FC236}">
                <a16:creationId xmlns:a16="http://schemas.microsoft.com/office/drawing/2014/main" id="{B6696BB6-7D56-45BB-A6F8-64C882161F09}"/>
              </a:ext>
            </a:extLst>
          </p:cNvPr>
          <p:cNvSpPr txBox="1"/>
          <p:nvPr/>
        </p:nvSpPr>
        <p:spPr>
          <a:xfrm>
            <a:off x="6725904" y="1955010"/>
            <a:ext cx="5021603" cy="1323439"/>
          </a:xfrm>
          <a:prstGeom prst="rect">
            <a:avLst/>
          </a:prstGeom>
          <a:noFill/>
        </p:spPr>
        <p:txBody>
          <a:bodyPr wrap="square" rtlCol="0">
            <a:spAutoFit/>
          </a:bodyPr>
          <a:lstStyle/>
          <a:p>
            <a:pPr>
              <a:lnSpc>
                <a:spcPct val="200000"/>
              </a:lnSpc>
            </a:pPr>
            <a:r>
              <a:rPr lang="en-US" altLang="ko-KR" sz="2000" b="1" dirty="0" smtClean="0"/>
              <a:t>A page that is</a:t>
            </a:r>
          </a:p>
          <a:p>
            <a:pPr>
              <a:lnSpc>
                <a:spcPct val="200000"/>
              </a:lnSpc>
            </a:pPr>
            <a:r>
              <a:rPr lang="en-US" altLang="ko-KR" sz="2000" b="1" dirty="0" smtClean="0"/>
              <a:t>Simple to use for pre-created themes</a:t>
            </a:r>
            <a:endParaRPr lang="en-US" altLang="ko-KR" sz="2000" b="1" dirty="0"/>
          </a:p>
        </p:txBody>
      </p:sp>
      <p:sp>
        <p:nvSpPr>
          <p:cNvPr id="51" name="이등변 삼각형 50">
            <a:extLst>
              <a:ext uri="{FF2B5EF4-FFF2-40B4-BE49-F238E27FC236}">
                <a16:creationId xmlns:a16="http://schemas.microsoft.com/office/drawing/2014/main" id="{A9344E60-0449-424E-A2C0-CF7475B93F68}"/>
              </a:ext>
            </a:extLst>
          </p:cNvPr>
          <p:cNvSpPr/>
          <p:nvPr/>
        </p:nvSpPr>
        <p:spPr>
          <a:xfrm rot="19800000">
            <a:off x="6364740" y="2203063"/>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52" name="그룹 51"/>
          <p:cNvGrpSpPr/>
          <p:nvPr/>
        </p:nvGrpSpPr>
        <p:grpSpPr>
          <a:xfrm>
            <a:off x="1779415" y="1846555"/>
            <a:ext cx="3018917" cy="369332"/>
            <a:chOff x="1769942" y="1990566"/>
            <a:chExt cx="3018917" cy="369332"/>
          </a:xfrm>
        </p:grpSpPr>
        <p:sp>
          <p:nvSpPr>
            <p:cNvPr id="53" name="TextBox 52">
              <a:extLst>
                <a:ext uri="{FF2B5EF4-FFF2-40B4-BE49-F238E27FC236}">
                  <a16:creationId xmlns:a16="http://schemas.microsoft.com/office/drawing/2014/main" id="{82DF4E1C-EA2D-4C81-8D2B-8FC2FC7A0823}"/>
                </a:ext>
              </a:extLst>
            </p:cNvPr>
            <p:cNvSpPr txBox="1"/>
            <p:nvPr/>
          </p:nvSpPr>
          <p:spPr>
            <a:xfrm>
              <a:off x="1769942" y="1990566"/>
              <a:ext cx="3018917" cy="369332"/>
            </a:xfrm>
            <a:prstGeom prst="rect">
              <a:avLst/>
            </a:prstGeom>
            <a:noFill/>
          </p:spPr>
          <p:txBody>
            <a:bodyPr wrap="square" rtlCol="0">
              <a:spAutoFit/>
            </a:bodyPr>
            <a:lstStyle/>
            <a:p>
              <a:pPr algn="ctr"/>
              <a:r>
                <a:rPr lang="en-US" altLang="ko-KR" b="1" dirty="0" smtClean="0"/>
                <a:t>   Recommend mode</a:t>
              </a:r>
              <a:endParaRPr lang="en-US" altLang="ko-KR" b="1" dirty="0"/>
            </a:p>
          </p:txBody>
        </p:sp>
        <p:sp>
          <p:nvSpPr>
            <p:cNvPr id="54" name="타원 53">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5</a:t>
              </a:r>
              <a:endParaRPr lang="ko-KR" altLang="en-US" sz="1600" b="1" dirty="0">
                <a:solidFill>
                  <a:schemeClr val="tx1"/>
                </a:solidFill>
              </a:endParaRPr>
            </a:p>
          </p:txBody>
        </p:sp>
      </p:grpSp>
      <p:pic>
        <p:nvPicPr>
          <p:cNvPr id="55" name="그림 54"/>
          <p:cNvPicPr>
            <a:picLocks noChangeAspect="1"/>
          </p:cNvPicPr>
          <p:nvPr/>
        </p:nvPicPr>
        <p:blipFill rotWithShape="1">
          <a:blip r:embed="rId3">
            <a:extLst>
              <a:ext uri="{28A0092B-C50C-407E-A947-70E740481C1C}">
                <a14:useLocalDpi xmlns:a14="http://schemas.microsoft.com/office/drawing/2010/main" val="0"/>
              </a:ext>
            </a:extLst>
          </a:blip>
          <a:srcRect r="2249"/>
          <a:stretch/>
        </p:blipFill>
        <p:spPr>
          <a:xfrm>
            <a:off x="428943" y="2215887"/>
            <a:ext cx="5733778" cy="3729143"/>
          </a:xfrm>
          <a:prstGeom prst="rect">
            <a:avLst/>
          </a:prstGeom>
        </p:spPr>
      </p:pic>
    </p:spTree>
    <p:extLst>
      <p:ext uri="{BB962C8B-B14F-4D97-AF65-F5344CB8AC3E}">
        <p14:creationId xmlns:p14="http://schemas.microsoft.com/office/powerpoint/2010/main" val="4204574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그림 56"/>
          <p:cNvPicPr>
            <a:picLocks noChangeAspect="1"/>
          </p:cNvPicPr>
          <p:nvPr/>
        </p:nvPicPr>
        <p:blipFill>
          <a:blip r:embed="rId3"/>
          <a:stretch>
            <a:fillRect/>
          </a:stretch>
        </p:blipFill>
        <p:spPr>
          <a:xfrm>
            <a:off x="382696" y="2280346"/>
            <a:ext cx="5798019" cy="2811288"/>
          </a:xfrm>
          <a:prstGeom prst="rect">
            <a:avLst/>
          </a:prstGeom>
        </p:spPr>
      </p:pic>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TextBox 32">
            <a:extLst>
              <a:ext uri="{FF2B5EF4-FFF2-40B4-BE49-F238E27FC236}">
                <a16:creationId xmlns:a16="http://schemas.microsoft.com/office/drawing/2014/main" id="{DC8E206A-FBC6-46B4-9F82-FFB000FF2BAB}"/>
              </a:ext>
            </a:extLst>
          </p:cNvPr>
          <p:cNvSpPr txBox="1"/>
          <p:nvPr/>
        </p:nvSpPr>
        <p:spPr>
          <a:xfrm>
            <a:off x="6558611" y="4428677"/>
            <a:ext cx="5457927" cy="1938992"/>
          </a:xfrm>
          <a:prstGeom prst="rect">
            <a:avLst/>
          </a:prstGeom>
          <a:noFill/>
        </p:spPr>
        <p:txBody>
          <a:bodyPr wrap="square" rtlCol="0">
            <a:spAutoFit/>
          </a:bodyPr>
          <a:lstStyle/>
          <a:p>
            <a:r>
              <a:rPr lang="ko-KR" altLang="en-US" sz="2000" b="1" dirty="0"/>
              <a:t>● </a:t>
            </a:r>
            <a:r>
              <a:rPr lang="en-US" altLang="ko-KR" sz="2000" b="1" dirty="0" smtClean="0"/>
              <a:t>[Statistic list]</a:t>
            </a:r>
            <a:r>
              <a:rPr lang="en-US" altLang="ko-KR" sz="2000" b="1" dirty="0"/>
              <a:t>	</a:t>
            </a:r>
            <a:endParaRPr lang="en-US" altLang="ko-KR" sz="2000" b="1" dirty="0" smtClean="0"/>
          </a:p>
          <a:p>
            <a:pPr lvl="1"/>
            <a:r>
              <a:rPr lang="en-US" altLang="ko-KR" sz="2000" b="1" dirty="0" smtClean="0"/>
              <a:t>	gender	</a:t>
            </a:r>
            <a:r>
              <a:rPr lang="ko-KR" altLang="en-US" sz="2000" b="1" dirty="0" smtClean="0"/>
              <a:t> </a:t>
            </a:r>
            <a:r>
              <a:rPr lang="en-US" altLang="ko-KR" sz="2000" b="1" dirty="0"/>
              <a:t>: </a:t>
            </a:r>
            <a:r>
              <a:rPr lang="en-US" altLang="ko-KR" sz="2000" b="1" dirty="0" smtClean="0"/>
              <a:t>male, female</a:t>
            </a:r>
            <a:endParaRPr lang="en-US" altLang="ko-KR" sz="2000" b="1" dirty="0"/>
          </a:p>
          <a:p>
            <a:pPr lvl="1"/>
            <a:r>
              <a:rPr lang="en-US" altLang="ko-KR" sz="2000" b="1" dirty="0"/>
              <a:t>	</a:t>
            </a:r>
            <a:r>
              <a:rPr lang="en-US" altLang="ko-KR" sz="2000" b="1" dirty="0" smtClean="0"/>
              <a:t>age	</a:t>
            </a:r>
            <a:r>
              <a:rPr lang="ko-KR" altLang="en-US" sz="2000" b="1" dirty="0" smtClean="0"/>
              <a:t> </a:t>
            </a:r>
            <a:r>
              <a:rPr lang="en-US" altLang="ko-KR" sz="2000" b="1" dirty="0"/>
              <a:t>: </a:t>
            </a:r>
            <a:r>
              <a:rPr lang="en-US" altLang="ko-KR" sz="2000" b="1" dirty="0" smtClean="0"/>
              <a:t>10s~70s</a:t>
            </a:r>
            <a:endParaRPr lang="en-US" altLang="ko-KR" sz="2000" b="1" dirty="0"/>
          </a:p>
          <a:p>
            <a:pPr lvl="1"/>
            <a:r>
              <a:rPr lang="en-US" altLang="ko-KR" sz="2000" b="1" dirty="0"/>
              <a:t>	</a:t>
            </a:r>
            <a:r>
              <a:rPr lang="en-US" altLang="ko-KR" sz="2000" b="1" dirty="0" smtClean="0"/>
              <a:t>job	</a:t>
            </a:r>
            <a:r>
              <a:rPr lang="ko-KR" altLang="en-US" sz="2000" b="1" dirty="0" smtClean="0"/>
              <a:t> </a:t>
            </a:r>
            <a:r>
              <a:rPr lang="en-US" altLang="ko-KR" sz="2000" b="1" dirty="0" smtClean="0"/>
              <a:t>: student, housewife, etc..</a:t>
            </a:r>
            <a:r>
              <a:rPr lang="ko-KR" altLang="en-US" sz="2000" b="1" dirty="0" smtClean="0"/>
              <a:t> </a:t>
            </a:r>
            <a:endParaRPr lang="en-US" altLang="ko-KR" sz="2000" b="1" dirty="0"/>
          </a:p>
          <a:p>
            <a:pPr lvl="1"/>
            <a:r>
              <a:rPr lang="en-US" altLang="ko-KR" sz="2000" b="1" dirty="0"/>
              <a:t>	         </a:t>
            </a:r>
            <a:r>
              <a:rPr lang="en-US" altLang="ko-KR" sz="2000" b="1" dirty="0" smtClean="0"/>
              <a:t>	  (Total : Thirteen)	</a:t>
            </a:r>
          </a:p>
          <a:p>
            <a:pPr lvl="1"/>
            <a:r>
              <a:rPr lang="en-US" altLang="ko-KR" sz="2000" b="1" dirty="0" smtClean="0"/>
              <a:t>	weather: </a:t>
            </a:r>
            <a:r>
              <a:rPr lang="en-US" altLang="ko-KR" sz="2000" b="1" dirty="0"/>
              <a:t>5 ~ </a:t>
            </a:r>
            <a:r>
              <a:rPr lang="en-US" altLang="ko-KR" sz="2000" b="1" dirty="0" smtClean="0"/>
              <a:t>40</a:t>
            </a:r>
            <a:r>
              <a:rPr lang="ko-KR" altLang="en-US" b="1" dirty="0"/>
              <a:t>℃</a:t>
            </a:r>
            <a:endParaRPr lang="en-US" altLang="ko-KR" sz="2000" b="1" dirty="0"/>
          </a:p>
        </p:txBody>
      </p:sp>
      <p:sp>
        <p:nvSpPr>
          <p:cNvPr id="3" name="직사각형 2"/>
          <p:cNvSpPr/>
          <p:nvPr/>
        </p:nvSpPr>
        <p:spPr>
          <a:xfrm>
            <a:off x="3263291" y="2732885"/>
            <a:ext cx="987905" cy="14709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꺾인 연결선 7"/>
          <p:cNvCxnSpPr>
            <a:stCxn id="3" idx="3"/>
          </p:cNvCxnSpPr>
          <p:nvPr/>
        </p:nvCxnSpPr>
        <p:spPr>
          <a:xfrm>
            <a:off x="4251196" y="3468381"/>
            <a:ext cx="2488990" cy="30905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06794F9-AD92-41FC-9A8F-A29EE2155711}"/>
              </a:ext>
            </a:extLst>
          </p:cNvPr>
          <p:cNvSpPr txBox="1"/>
          <p:nvPr/>
        </p:nvSpPr>
        <p:spPr>
          <a:xfrm>
            <a:off x="465219" y="523116"/>
            <a:ext cx="9126113"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a:t>
            </a:r>
          </a:p>
          <a:p>
            <a:r>
              <a:rPr lang="en-US" altLang="ko-KR" sz="4000" b="1" dirty="0" smtClean="0">
                <a:latin typeface="맑은 고딕" panose="020B0503020000020004" pitchFamily="50" charset="-127"/>
                <a:cs typeface="함초롬바탕" panose="02030604000101010101" pitchFamily="18" charset="-127"/>
              </a:rPr>
              <a:t>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(online mode page)</a:t>
            </a:r>
            <a:endParaRPr lang="en-US" altLang="ko-KR" sz="4000" b="1" dirty="0">
              <a:latin typeface="맑은 고딕" panose="020B0503020000020004" pitchFamily="50" charset="-127"/>
              <a:cs typeface="함초롬바탕" panose="02030604000101010101" pitchFamily="18" charset="-127"/>
            </a:endParaRPr>
          </a:p>
        </p:txBody>
      </p:sp>
      <p:grpSp>
        <p:nvGrpSpPr>
          <p:cNvPr id="26" name="그룹 25"/>
          <p:cNvGrpSpPr/>
          <p:nvPr/>
        </p:nvGrpSpPr>
        <p:grpSpPr>
          <a:xfrm>
            <a:off x="5453508" y="434176"/>
            <a:ext cx="6738492" cy="757050"/>
            <a:chOff x="5453508" y="434176"/>
            <a:chExt cx="6738492" cy="757050"/>
          </a:xfrm>
        </p:grpSpPr>
        <p:sp>
          <p:nvSpPr>
            <p:cNvPr id="27" name="TextBox 26">
              <a:extLst>
                <a:ext uri="{FF2B5EF4-FFF2-40B4-BE49-F238E27FC236}">
                  <a16:creationId xmlns:a16="http://schemas.microsoft.com/office/drawing/2014/main" id="{4A6CDFC8-0760-4C83-8B21-16319EEB7349}"/>
                </a:ext>
              </a:extLst>
            </p:cNvPr>
            <p:cNvSpPr txBox="1"/>
            <p:nvPr/>
          </p:nvSpPr>
          <p:spPr>
            <a:xfrm>
              <a:off x="6054613" y="813226"/>
              <a:ext cx="1820730" cy="369332"/>
            </a:xfrm>
            <a:prstGeom prst="rect">
              <a:avLst/>
            </a:prstGeom>
            <a:noFill/>
          </p:spPr>
          <p:txBody>
            <a:bodyPr wrap="square" rtlCol="0">
              <a:spAutoFit/>
            </a:bodyPr>
            <a:lstStyle/>
            <a:p>
              <a:pPr algn="ctr"/>
              <a:r>
                <a:rPr lang="ko-KR" altLang="en-US" b="1" dirty="0"/>
                <a:t> </a:t>
              </a:r>
              <a:r>
                <a:rPr lang="en-US" altLang="ko-KR" b="1" dirty="0" smtClean="0"/>
                <a:t>Own setting</a:t>
              </a:r>
              <a:endParaRPr lang="en-US" altLang="ko-KR" b="1" dirty="0"/>
            </a:p>
          </p:txBody>
        </p:sp>
        <p:sp>
          <p:nvSpPr>
            <p:cNvPr id="30" name="TextBox 29">
              <a:extLst>
                <a:ext uri="{FF2B5EF4-FFF2-40B4-BE49-F238E27FC236}">
                  <a16:creationId xmlns:a16="http://schemas.microsoft.com/office/drawing/2014/main" id="{4A6CDFC8-0760-4C83-8B21-16319EEB7349}"/>
                </a:ext>
              </a:extLst>
            </p:cNvPr>
            <p:cNvSpPr txBox="1"/>
            <p:nvPr/>
          </p:nvSpPr>
          <p:spPr>
            <a:xfrm>
              <a:off x="7809171" y="813226"/>
              <a:ext cx="2540074" cy="369332"/>
            </a:xfrm>
            <a:prstGeom prst="rect">
              <a:avLst/>
            </a:prstGeom>
            <a:noFill/>
            <a:ln>
              <a:noFill/>
            </a:ln>
          </p:spPr>
          <p:txBody>
            <a:bodyPr wrap="square" rtlCol="0">
              <a:spAutoFit/>
            </a:bodyPr>
            <a:lstStyle/>
            <a:p>
              <a:pPr algn="ctr"/>
              <a:r>
                <a:rPr lang="en-US" altLang="ko-KR" b="1" dirty="0" smtClean="0"/>
                <a:t>Recommend mode</a:t>
              </a:r>
              <a:endParaRPr lang="en-US" altLang="ko-KR" b="1" dirty="0"/>
            </a:p>
          </p:txBody>
        </p:sp>
        <p:sp>
          <p:nvSpPr>
            <p:cNvPr id="31" name="TextBox 30">
              <a:extLst>
                <a:ext uri="{FF2B5EF4-FFF2-40B4-BE49-F238E27FC236}">
                  <a16:creationId xmlns:a16="http://schemas.microsoft.com/office/drawing/2014/main" id="{4A6CDFC8-0760-4C83-8B21-16319EEB7349}"/>
                </a:ext>
              </a:extLst>
            </p:cNvPr>
            <p:cNvSpPr txBox="1"/>
            <p:nvPr/>
          </p:nvSpPr>
          <p:spPr>
            <a:xfrm>
              <a:off x="10261484" y="813226"/>
              <a:ext cx="1930516" cy="369332"/>
            </a:xfrm>
            <a:prstGeom prst="rect">
              <a:avLst/>
            </a:prstGeom>
            <a:noFill/>
            <a:ln>
              <a:noFill/>
            </a:ln>
          </p:spPr>
          <p:txBody>
            <a:bodyPr wrap="square" rtlCol="0">
              <a:spAutoFit/>
            </a:bodyPr>
            <a:lstStyle/>
            <a:p>
              <a:pPr algn="ctr"/>
              <a:r>
                <a:rPr lang="en-US" altLang="ko-KR" b="1" dirty="0" smtClean="0">
                  <a:solidFill>
                    <a:srgbClr val="FF0000"/>
                  </a:solidFill>
                </a:rPr>
                <a:t>Online mode</a:t>
              </a:r>
              <a:endParaRPr lang="en-US" altLang="ko-KR" b="1" dirty="0">
                <a:solidFill>
                  <a:srgbClr val="FF0000"/>
                </a:solidFill>
              </a:endParaRPr>
            </a:p>
          </p:txBody>
        </p:sp>
        <p:sp>
          <p:nvSpPr>
            <p:cNvPr id="45" name="타원 44">
              <a:extLst>
                <a:ext uri="{FF2B5EF4-FFF2-40B4-BE49-F238E27FC236}">
                  <a16:creationId xmlns:a16="http://schemas.microsoft.com/office/drawing/2014/main" id="{D036A916-83D2-4F52-B5BE-5B7E2F1F6BD7}"/>
                </a:ext>
              </a:extLst>
            </p:cNvPr>
            <p:cNvSpPr/>
            <p:nvPr/>
          </p:nvSpPr>
          <p:spPr>
            <a:xfrm>
              <a:off x="5997524" y="859137"/>
              <a:ext cx="29174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sp>
          <p:nvSpPr>
            <p:cNvPr id="46" name="타원 45">
              <a:extLst>
                <a:ext uri="{FF2B5EF4-FFF2-40B4-BE49-F238E27FC236}">
                  <a16:creationId xmlns:a16="http://schemas.microsoft.com/office/drawing/2014/main" id="{D036A916-83D2-4F52-B5BE-5B7E2F1F6BD7}"/>
                </a:ext>
              </a:extLst>
            </p:cNvPr>
            <p:cNvSpPr/>
            <p:nvPr/>
          </p:nvSpPr>
          <p:spPr>
            <a:xfrm>
              <a:off x="7717364" y="859137"/>
              <a:ext cx="28090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5</a:t>
              </a:r>
              <a:endParaRPr lang="ko-KR" altLang="en-US" sz="1600" b="1" dirty="0">
                <a:solidFill>
                  <a:schemeClr val="tx1"/>
                </a:solidFill>
              </a:endParaRPr>
            </a:p>
          </p:txBody>
        </p:sp>
        <p:sp>
          <p:nvSpPr>
            <p:cNvPr id="47" name="타원 46">
              <a:extLst>
                <a:ext uri="{FF2B5EF4-FFF2-40B4-BE49-F238E27FC236}">
                  <a16:creationId xmlns:a16="http://schemas.microsoft.com/office/drawing/2014/main" id="{D036A916-83D2-4F52-B5BE-5B7E2F1F6BD7}"/>
                </a:ext>
              </a:extLst>
            </p:cNvPr>
            <p:cNvSpPr/>
            <p:nvPr/>
          </p:nvSpPr>
          <p:spPr>
            <a:xfrm>
              <a:off x="10175695" y="859137"/>
              <a:ext cx="280431" cy="2775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FF0000"/>
                  </a:solidFill>
                </a:rPr>
                <a:t>6</a:t>
              </a:r>
              <a:endParaRPr lang="ko-KR" altLang="en-US" sz="1600" b="1" dirty="0">
                <a:solidFill>
                  <a:srgbClr val="FF0000"/>
                </a:solidFill>
              </a:endParaRPr>
            </a:p>
          </p:txBody>
        </p:sp>
        <p:sp>
          <p:nvSpPr>
            <p:cNvPr id="48" name="직사각형 47"/>
            <p:cNvSpPr/>
            <p:nvPr/>
          </p:nvSpPr>
          <p:spPr>
            <a:xfrm>
              <a:off x="5453508" y="434176"/>
              <a:ext cx="6563030" cy="757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9" name="TextBox 48">
              <a:extLst>
                <a:ext uri="{FF2B5EF4-FFF2-40B4-BE49-F238E27FC236}">
                  <a16:creationId xmlns:a16="http://schemas.microsoft.com/office/drawing/2014/main" id="{4A6CDFC8-0760-4C83-8B21-16319EEB7349}"/>
                </a:ext>
              </a:extLst>
            </p:cNvPr>
            <p:cNvSpPr txBox="1"/>
            <p:nvPr/>
          </p:nvSpPr>
          <p:spPr>
            <a:xfrm>
              <a:off x="5610543" y="445335"/>
              <a:ext cx="1930516" cy="369332"/>
            </a:xfrm>
            <a:prstGeom prst="rect">
              <a:avLst/>
            </a:prstGeom>
            <a:noFill/>
            <a:ln>
              <a:noFill/>
            </a:ln>
          </p:spPr>
          <p:txBody>
            <a:bodyPr wrap="square" rtlCol="0">
              <a:spAutoFit/>
            </a:bodyPr>
            <a:lstStyle/>
            <a:p>
              <a:pPr algn="ctr"/>
              <a:r>
                <a:rPr lang="en-US" altLang="ko-KR" b="1" dirty="0" smtClean="0"/>
                <a:t>Mode select</a:t>
              </a:r>
              <a:endParaRPr lang="en-US" altLang="ko-KR" b="1" dirty="0"/>
            </a:p>
          </p:txBody>
        </p:sp>
        <p:sp>
          <p:nvSpPr>
            <p:cNvPr id="50" name="타원 49">
              <a:extLst>
                <a:ext uri="{FF2B5EF4-FFF2-40B4-BE49-F238E27FC236}">
                  <a16:creationId xmlns:a16="http://schemas.microsoft.com/office/drawing/2014/main" id="{D036A916-83D2-4F52-B5BE-5B7E2F1F6BD7}"/>
                </a:ext>
              </a:extLst>
            </p:cNvPr>
            <p:cNvSpPr/>
            <p:nvPr/>
          </p:nvSpPr>
          <p:spPr>
            <a:xfrm>
              <a:off x="5524754" y="491246"/>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grpSp>
        <p:nvGrpSpPr>
          <p:cNvPr id="58" name="그룹 57"/>
          <p:cNvGrpSpPr/>
          <p:nvPr/>
        </p:nvGrpSpPr>
        <p:grpSpPr>
          <a:xfrm>
            <a:off x="1916250" y="1846555"/>
            <a:ext cx="2308634" cy="369332"/>
            <a:chOff x="1769943" y="1990566"/>
            <a:chExt cx="2308634" cy="369332"/>
          </a:xfrm>
        </p:grpSpPr>
        <p:sp>
          <p:nvSpPr>
            <p:cNvPr id="59" name="TextBox 58">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Online mode</a:t>
              </a:r>
              <a:endParaRPr lang="en-US" altLang="ko-KR" b="1" dirty="0"/>
            </a:p>
          </p:txBody>
        </p:sp>
        <p:sp>
          <p:nvSpPr>
            <p:cNvPr id="60" name="타원 59">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6</a:t>
              </a:r>
              <a:endParaRPr lang="ko-KR" altLang="en-US" sz="1600" b="1" dirty="0">
                <a:solidFill>
                  <a:schemeClr val="tx1"/>
                </a:solidFill>
              </a:endParaRPr>
            </a:p>
          </p:txBody>
        </p:sp>
      </p:grpSp>
      <p:sp>
        <p:nvSpPr>
          <p:cNvPr id="61" name="TextBox 60">
            <a:extLst>
              <a:ext uri="{FF2B5EF4-FFF2-40B4-BE49-F238E27FC236}">
                <a16:creationId xmlns:a16="http://schemas.microsoft.com/office/drawing/2014/main" id="{65B7065A-AA33-4824-B368-7C38FF33D0B0}"/>
              </a:ext>
            </a:extLst>
          </p:cNvPr>
          <p:cNvSpPr txBox="1"/>
          <p:nvPr/>
        </p:nvSpPr>
        <p:spPr>
          <a:xfrm>
            <a:off x="205801" y="5091634"/>
            <a:ext cx="6534385" cy="323165"/>
          </a:xfrm>
          <a:prstGeom prst="rect">
            <a:avLst/>
          </a:prstGeom>
          <a:noFill/>
        </p:spPr>
        <p:txBody>
          <a:bodyPr wrap="square" rtlCol="0">
            <a:spAutoFit/>
          </a:bodyPr>
          <a:lstStyle/>
          <a:p>
            <a:r>
              <a:rPr lang="en-US" altLang="ko-KR" sz="1500" dirty="0" smtClean="0"/>
              <a:t>(Reads data stored on the server and shows it in charts by categories)</a:t>
            </a:r>
            <a:endParaRPr lang="ko-KR" altLang="en-US" sz="1500" dirty="0"/>
          </a:p>
        </p:txBody>
      </p:sp>
      <p:sp>
        <p:nvSpPr>
          <p:cNvPr id="62" name="TextBox 61">
            <a:extLst>
              <a:ext uri="{FF2B5EF4-FFF2-40B4-BE49-F238E27FC236}">
                <a16:creationId xmlns:a16="http://schemas.microsoft.com/office/drawing/2014/main" id="{AF7454FF-4E1B-4BCC-8B86-DB6D8E3EA500}"/>
              </a:ext>
            </a:extLst>
          </p:cNvPr>
          <p:cNvSpPr txBox="1"/>
          <p:nvPr/>
        </p:nvSpPr>
        <p:spPr>
          <a:xfrm>
            <a:off x="6725904" y="2097777"/>
            <a:ext cx="5466096" cy="1015663"/>
          </a:xfrm>
          <a:prstGeom prst="rect">
            <a:avLst/>
          </a:prstGeom>
          <a:noFill/>
        </p:spPr>
        <p:txBody>
          <a:bodyPr wrap="square" rtlCol="0">
            <a:spAutoFit/>
          </a:bodyPr>
          <a:lstStyle/>
          <a:p>
            <a:pPr>
              <a:lnSpc>
                <a:spcPct val="150000"/>
              </a:lnSpc>
            </a:pPr>
            <a:r>
              <a:rPr lang="en-US" altLang="ko-KR" sz="2000" b="1" dirty="0" smtClean="0"/>
              <a:t>Show bath data which are</a:t>
            </a:r>
          </a:p>
          <a:p>
            <a:pPr>
              <a:lnSpc>
                <a:spcPct val="150000"/>
              </a:lnSpc>
            </a:pPr>
            <a:r>
              <a:rPr lang="en-US" altLang="ko-KR" sz="2000" b="1" dirty="0" smtClean="0"/>
              <a:t>Statistics by gender, age, job, and weather</a:t>
            </a:r>
            <a:endParaRPr lang="en-US" altLang="ko-KR" sz="2000" b="1" dirty="0"/>
          </a:p>
        </p:txBody>
      </p:sp>
      <p:sp>
        <p:nvSpPr>
          <p:cNvPr id="63" name="이등변 삼각형 62">
            <a:extLst>
              <a:ext uri="{FF2B5EF4-FFF2-40B4-BE49-F238E27FC236}">
                <a16:creationId xmlns:a16="http://schemas.microsoft.com/office/drawing/2014/main" id="{75E2EA59-B7E7-4104-B271-BFEEF5C566F7}"/>
              </a:ext>
            </a:extLst>
          </p:cNvPr>
          <p:cNvSpPr/>
          <p:nvPr/>
        </p:nvSpPr>
        <p:spPr>
          <a:xfrm rot="19800000">
            <a:off x="6398242" y="2212771"/>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4" name="TextBox 63">
            <a:extLst>
              <a:ext uri="{FF2B5EF4-FFF2-40B4-BE49-F238E27FC236}">
                <a16:creationId xmlns:a16="http://schemas.microsoft.com/office/drawing/2014/main" id="{AF7454FF-4E1B-4BCC-8B86-DB6D8E3EA500}"/>
              </a:ext>
            </a:extLst>
          </p:cNvPr>
          <p:cNvSpPr txBox="1"/>
          <p:nvPr/>
        </p:nvSpPr>
        <p:spPr>
          <a:xfrm>
            <a:off x="6740185" y="3401008"/>
            <a:ext cx="5107543" cy="923330"/>
          </a:xfrm>
          <a:prstGeom prst="rect">
            <a:avLst/>
          </a:prstGeom>
          <a:noFill/>
        </p:spPr>
        <p:txBody>
          <a:bodyPr wrap="square" rtlCol="0">
            <a:spAutoFit/>
          </a:bodyPr>
          <a:lstStyle/>
          <a:p>
            <a:pPr>
              <a:lnSpc>
                <a:spcPct val="150000"/>
              </a:lnSpc>
            </a:pPr>
            <a:r>
              <a:rPr lang="en-US" altLang="ko-KR" b="1" dirty="0" smtClean="0"/>
              <a:t>Show that recommended values predicted by models learned by machine learning</a:t>
            </a:r>
            <a:endParaRPr lang="en-US" altLang="ko-KR" b="1" dirty="0"/>
          </a:p>
        </p:txBody>
      </p:sp>
    </p:spTree>
    <p:extLst>
      <p:ext uri="{BB962C8B-B14F-4D97-AF65-F5344CB8AC3E}">
        <p14:creationId xmlns:p14="http://schemas.microsoft.com/office/powerpoint/2010/main" val="1113324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 name="그룹 1"/>
          <p:cNvGrpSpPr/>
          <p:nvPr/>
        </p:nvGrpSpPr>
        <p:grpSpPr>
          <a:xfrm>
            <a:off x="6434853" y="1672170"/>
            <a:ext cx="5564179" cy="3785652"/>
            <a:chOff x="6434853" y="1864324"/>
            <a:chExt cx="5564179" cy="3785652"/>
          </a:xfrm>
        </p:grpSpPr>
        <p:sp>
          <p:nvSpPr>
            <p:cNvPr id="29" name="TextBox 28">
              <a:extLst>
                <a:ext uri="{FF2B5EF4-FFF2-40B4-BE49-F238E27FC236}">
                  <a16:creationId xmlns:a16="http://schemas.microsoft.com/office/drawing/2014/main" id="{AF7454FF-4E1B-4BCC-8B86-DB6D8E3EA500}"/>
                </a:ext>
              </a:extLst>
            </p:cNvPr>
            <p:cNvSpPr txBox="1"/>
            <p:nvPr/>
          </p:nvSpPr>
          <p:spPr>
            <a:xfrm>
              <a:off x="6804715" y="1864324"/>
              <a:ext cx="5194317" cy="3785652"/>
            </a:xfrm>
            <a:prstGeom prst="rect">
              <a:avLst/>
            </a:prstGeom>
            <a:noFill/>
          </p:spPr>
          <p:txBody>
            <a:bodyPr wrap="square" rtlCol="0">
              <a:spAutoFit/>
            </a:bodyPr>
            <a:lstStyle/>
            <a:p>
              <a:pPr>
                <a:lnSpc>
                  <a:spcPct val="200000"/>
                </a:lnSpc>
              </a:pPr>
              <a:r>
                <a:rPr lang="en-US" altLang="ko-KR" sz="2000" b="1" dirty="0" smtClean="0"/>
                <a:t>Check options that oneself select</a:t>
              </a:r>
            </a:p>
            <a:p>
              <a:pPr>
                <a:lnSpc>
                  <a:spcPct val="200000"/>
                </a:lnSpc>
              </a:pPr>
              <a:r>
                <a:rPr lang="en-US" altLang="ko-KR" sz="2000" b="1" dirty="0" smtClean="0"/>
                <a:t>[water level, bath bombs, </a:t>
              </a:r>
            </a:p>
            <a:p>
              <a:pPr>
                <a:lnSpc>
                  <a:spcPct val="200000"/>
                </a:lnSpc>
              </a:pPr>
              <a:r>
                <a:rPr lang="en-US" altLang="ko-KR" sz="2000" b="1" dirty="0" smtClean="0"/>
                <a:t>temperature, timer]</a:t>
              </a:r>
              <a:endParaRPr lang="en-US" altLang="ko-KR" sz="2000" b="1" dirty="0"/>
            </a:p>
            <a:p>
              <a:pPr>
                <a:lnSpc>
                  <a:spcPct val="200000"/>
                </a:lnSpc>
              </a:pPr>
              <a:endParaRPr lang="en-US" altLang="ko-KR" sz="2000" b="1" dirty="0" smtClean="0"/>
            </a:p>
            <a:p>
              <a:pPr>
                <a:lnSpc>
                  <a:spcPct val="200000"/>
                </a:lnSpc>
              </a:pPr>
              <a:r>
                <a:rPr lang="en-US" altLang="ko-KR" sz="2000" b="1" dirty="0" smtClean="0"/>
                <a:t>Showing you a something like </a:t>
              </a:r>
            </a:p>
            <a:p>
              <a:pPr>
                <a:lnSpc>
                  <a:spcPct val="200000"/>
                </a:lnSpc>
              </a:pPr>
              <a:r>
                <a:rPr lang="en-US" altLang="ko-KR" sz="2000" b="1" dirty="0" smtClean="0"/>
                <a:t>video site to enjoy when you take a bath</a:t>
              </a:r>
            </a:p>
          </p:txBody>
        </p:sp>
        <p:sp>
          <p:nvSpPr>
            <p:cNvPr id="32" name="이등변 삼각형 31">
              <a:extLst>
                <a:ext uri="{FF2B5EF4-FFF2-40B4-BE49-F238E27FC236}">
                  <a16:creationId xmlns:a16="http://schemas.microsoft.com/office/drawing/2014/main" id="{75E2EA59-B7E7-4104-B271-BFEEF5C566F7}"/>
                </a:ext>
              </a:extLst>
            </p:cNvPr>
            <p:cNvSpPr/>
            <p:nvPr/>
          </p:nvSpPr>
          <p:spPr>
            <a:xfrm rot="19800000">
              <a:off x="6434853" y="2110279"/>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33" name="그림 32"/>
          <p:cNvPicPr>
            <a:picLocks noChangeAspect="1"/>
          </p:cNvPicPr>
          <p:nvPr/>
        </p:nvPicPr>
        <p:blipFill>
          <a:blip r:embed="rId3"/>
          <a:stretch>
            <a:fillRect/>
          </a:stretch>
        </p:blipFill>
        <p:spPr>
          <a:xfrm>
            <a:off x="570475" y="2050529"/>
            <a:ext cx="5220000" cy="2983894"/>
          </a:xfrm>
          <a:prstGeom prst="rect">
            <a:avLst/>
          </a:prstGeom>
        </p:spPr>
      </p:pic>
      <p:grpSp>
        <p:nvGrpSpPr>
          <p:cNvPr id="11" name="그룹 10"/>
          <p:cNvGrpSpPr/>
          <p:nvPr/>
        </p:nvGrpSpPr>
        <p:grpSpPr>
          <a:xfrm>
            <a:off x="2026158" y="1635286"/>
            <a:ext cx="2308634" cy="369332"/>
            <a:chOff x="1769943" y="1990566"/>
            <a:chExt cx="2308634" cy="369332"/>
          </a:xfrm>
        </p:grpSpPr>
        <p:sp>
          <p:nvSpPr>
            <p:cNvPr id="12" name="TextBox 11">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Using</a:t>
              </a:r>
              <a:endParaRPr lang="en-US" altLang="ko-KR" b="1" dirty="0"/>
            </a:p>
          </p:txBody>
        </p:sp>
        <p:sp>
          <p:nvSpPr>
            <p:cNvPr id="15" name="타원 14">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7</a:t>
              </a:r>
              <a:endParaRPr lang="ko-KR" altLang="en-US" sz="1600" b="1" dirty="0">
                <a:solidFill>
                  <a:schemeClr val="tx1"/>
                </a:solidFill>
              </a:endParaRPr>
            </a:p>
          </p:txBody>
        </p:sp>
      </p:grpSp>
      <p:sp>
        <p:nvSpPr>
          <p:cNvPr id="13" name="TextBox 12">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(user using page)</a:t>
            </a:r>
            <a:endParaRPr lang="en-US" altLang="ko-KR" sz="4000" b="1" dirty="0">
              <a:latin typeface="맑은 고딕" panose="020B0503020000020004" pitchFamily="50" charset="-127"/>
              <a:cs typeface="함초롬바탕" panose="02030604000101010101" pitchFamily="18" charset="-127"/>
            </a:endParaRPr>
          </a:p>
        </p:txBody>
      </p:sp>
      <p:sp>
        <p:nvSpPr>
          <p:cNvPr id="16" name="TextBox 15">
            <a:extLst>
              <a:ext uri="{FF2B5EF4-FFF2-40B4-BE49-F238E27FC236}">
                <a16:creationId xmlns:a16="http://schemas.microsoft.com/office/drawing/2014/main" id="{65B7065A-AA33-4824-B368-7C38FF33D0B0}"/>
              </a:ext>
            </a:extLst>
          </p:cNvPr>
          <p:cNvSpPr txBox="1"/>
          <p:nvPr/>
        </p:nvSpPr>
        <p:spPr>
          <a:xfrm>
            <a:off x="217681" y="5034423"/>
            <a:ext cx="5925587" cy="323165"/>
          </a:xfrm>
          <a:prstGeom prst="rect">
            <a:avLst/>
          </a:prstGeom>
          <a:noFill/>
        </p:spPr>
        <p:txBody>
          <a:bodyPr wrap="square" rtlCol="0">
            <a:spAutoFit/>
          </a:bodyPr>
          <a:lstStyle/>
          <a:p>
            <a:r>
              <a:rPr lang="en-US" altLang="ko-KR" sz="1500" dirty="0" smtClean="0"/>
              <a:t>(Show options that user using now, provide media on the right)</a:t>
            </a:r>
            <a:endParaRPr lang="ko-KR" altLang="en-US" sz="1500" dirty="0"/>
          </a:p>
        </p:txBody>
      </p:sp>
    </p:spTree>
    <p:extLst>
      <p:ext uri="{BB962C8B-B14F-4D97-AF65-F5344CB8AC3E}">
        <p14:creationId xmlns:p14="http://schemas.microsoft.com/office/powerpoint/2010/main" val="1588835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30672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21" y="317708"/>
            <a:ext cx="6151868" cy="707886"/>
          </a:xfrm>
          <a:prstGeom prst="rect">
            <a:avLst/>
          </a:prstGeom>
          <a:noFill/>
        </p:spPr>
        <p:txBody>
          <a:bodyPr wrap="square" rtlCol="0">
            <a:spAutoFit/>
          </a:bodyPr>
          <a:lstStyle/>
          <a:p>
            <a:r>
              <a:rPr lang="en-US" altLang="ko-KR" sz="4000" b="1" dirty="0" smtClean="0">
                <a:ln>
                  <a:solidFill>
                    <a:schemeClr val="accent1">
                      <a:shade val="50000"/>
                      <a:alpha val="0"/>
                    </a:schemeClr>
                  </a:solidFill>
                </a:ln>
                <a:latin typeface="맑은 고딕" panose="020B0503020000020004" pitchFamily="50" charset="-127"/>
              </a:rPr>
              <a:t>I-Tub Team Introduction</a:t>
            </a:r>
            <a:endParaRPr lang="en-US" altLang="ko-KR" sz="4000" dirty="0">
              <a:latin typeface="맑은 고딕" panose="020B0503020000020004" pitchFamily="50" charset="-127"/>
              <a:ea typeface="맑은 고딕" panose="020B0503020000020004" pitchFamily="50" charset="-127"/>
              <a:cs typeface="함초롬바탕" panose="02030604000101010101" pitchFamily="18" charset="-127"/>
            </a:endParaRPr>
          </a:p>
        </p:txBody>
      </p:sp>
      <p:pic>
        <p:nvPicPr>
          <p:cNvPr id="2" name="그림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525576" y="1446928"/>
            <a:ext cx="1440000"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941690F-3CA3-43A4-9C00-0A1A716ABEEE}"/>
              </a:ext>
            </a:extLst>
          </p:cNvPr>
          <p:cNvSpPr txBox="1"/>
          <p:nvPr/>
        </p:nvSpPr>
        <p:spPr>
          <a:xfrm>
            <a:off x="3111136" y="1235715"/>
            <a:ext cx="2483372" cy="523220"/>
          </a:xfrm>
          <a:prstGeom prst="rect">
            <a:avLst/>
          </a:prstGeom>
          <a:noFill/>
        </p:spPr>
        <p:txBody>
          <a:bodyPr wrap="none" rtlCol="0">
            <a:spAutoFit/>
          </a:bodyPr>
          <a:lstStyle/>
          <a:p>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Lim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Daein</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(Leader)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9" name="TextBox 8">
            <a:extLst>
              <a:ext uri="{FF2B5EF4-FFF2-40B4-BE49-F238E27FC236}">
                <a16:creationId xmlns:a16="http://schemas.microsoft.com/office/drawing/2014/main" id="{7941690F-3CA3-43A4-9C00-0A1A716ABEEE}"/>
              </a:ext>
            </a:extLst>
          </p:cNvPr>
          <p:cNvSpPr txBox="1"/>
          <p:nvPr/>
        </p:nvSpPr>
        <p:spPr>
          <a:xfrm>
            <a:off x="3194395" y="1758934"/>
            <a:ext cx="2683170" cy="2215991"/>
          </a:xfrm>
          <a:prstGeom prst="rect">
            <a:avLst/>
          </a:prstGeom>
          <a:noFill/>
        </p:spPr>
        <p:txBody>
          <a:bodyPr wrap="none" rtlCol="0">
            <a:spAutoFit/>
          </a:bodyPr>
          <a:lstStyle/>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Computer Engineering </a:t>
            </a:r>
          </a:p>
          <a:p>
            <a:r>
              <a:rPr lang="en-US" altLang="ko-KR" sz="16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2015</a:t>
            </a:r>
          </a:p>
          <a:p>
            <a:r>
              <a:rPr lang="en-US" altLang="ko-KR" sz="16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dnfwlxo11@naver.com</a:t>
            </a:r>
            <a:endParaRPr lang="en-US" altLang="ko-KR" sz="1600"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Web back-end</a:t>
            </a:r>
          </a:p>
          <a:p>
            <a:pPr marL="285750" indent="-285750">
              <a:buFontTx/>
              <a:buChar char="-"/>
            </a:pPr>
            <a:r>
              <a:rPr lang="en-US" altLang="ko-KR"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IoT</a:t>
            </a: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coding</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Data analysis</a:t>
            </a: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Prototype modeling</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4" name="직선 연결선 3"/>
          <p:cNvCxnSpPr/>
          <p:nvPr/>
        </p:nvCxnSpPr>
        <p:spPr>
          <a:xfrm>
            <a:off x="3244372" y="1758935"/>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pic>
        <p:nvPicPr>
          <p:cNvPr id="5" name="그림 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263135" y="1446928"/>
            <a:ext cx="1440000"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그림 9"/>
          <p:cNvPicPr>
            <a:picLocks/>
          </p:cNvPicPr>
          <p:nvPr/>
        </p:nvPicPr>
        <p:blipFill>
          <a:blip r:embed="rId5">
            <a:extLst>
              <a:ext uri="{28A0092B-C50C-407E-A947-70E740481C1C}">
                <a14:useLocalDpi xmlns:a14="http://schemas.microsoft.com/office/drawing/2010/main" val="0"/>
              </a:ext>
            </a:extLst>
          </a:blip>
          <a:stretch>
            <a:fillRect/>
          </a:stretch>
        </p:blipFill>
        <p:spPr>
          <a:xfrm>
            <a:off x="1525576" y="4163542"/>
            <a:ext cx="1440000"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7941690F-3CA3-43A4-9C00-0A1A716ABEEE}"/>
              </a:ext>
            </a:extLst>
          </p:cNvPr>
          <p:cNvSpPr txBox="1"/>
          <p:nvPr/>
        </p:nvSpPr>
        <p:spPr>
          <a:xfrm>
            <a:off x="3111136" y="3991794"/>
            <a:ext cx="2457148" cy="523220"/>
          </a:xfrm>
          <a:prstGeom prst="rect">
            <a:avLst/>
          </a:prstGeom>
          <a:noFill/>
        </p:spPr>
        <p:txBody>
          <a:bodyPr wrap="none" rtlCol="0">
            <a:spAutoFit/>
          </a:bodyPr>
          <a:lstStyle/>
          <a:p>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Park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Jisu</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a:ln>
                  <a:solidFill>
                    <a:schemeClr val="accent1">
                      <a:alpha val="0"/>
                    </a:schemeClr>
                  </a:solidFill>
                </a:ln>
                <a:latin typeface="맑은 고딕" panose="020B0503020000020004" pitchFamily="50" charset="-127"/>
                <a:cs typeface="함초롬바탕" panose="02030604000101010101" pitchFamily="18" charset="-127"/>
              </a:rPr>
              <a:t>(Member)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15" name="TextBox 14">
            <a:extLst>
              <a:ext uri="{FF2B5EF4-FFF2-40B4-BE49-F238E27FC236}">
                <a16:creationId xmlns:a16="http://schemas.microsoft.com/office/drawing/2014/main" id="{7941690F-3CA3-43A4-9C00-0A1A716ABEEE}"/>
              </a:ext>
            </a:extLst>
          </p:cNvPr>
          <p:cNvSpPr txBox="1"/>
          <p:nvPr/>
        </p:nvSpPr>
        <p:spPr>
          <a:xfrm>
            <a:off x="3194395" y="4536518"/>
            <a:ext cx="2683170" cy="1661993"/>
          </a:xfrm>
          <a:prstGeom prst="rect">
            <a:avLst/>
          </a:prstGeom>
          <a:noFill/>
        </p:spPr>
        <p:txBody>
          <a:bodyPr wrap="none" rtlCol="0">
            <a:spAutoFit/>
          </a:bodyPr>
          <a:lstStyle/>
          <a:p>
            <a:r>
              <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rPr>
              <a:t>Computer </a:t>
            </a:r>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Engineering </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2015</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xrl0603@naver.com</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Database design</a:t>
            </a: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Prototype modeling</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16" name="직선 연결선 15"/>
          <p:cNvCxnSpPr/>
          <p:nvPr/>
        </p:nvCxnSpPr>
        <p:spPr>
          <a:xfrm>
            <a:off x="3244372" y="4515014"/>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941690F-3CA3-43A4-9C00-0A1A716ABEEE}"/>
              </a:ext>
            </a:extLst>
          </p:cNvPr>
          <p:cNvSpPr txBox="1"/>
          <p:nvPr/>
        </p:nvSpPr>
        <p:spPr>
          <a:xfrm>
            <a:off x="7877269" y="1235715"/>
            <a:ext cx="3036409" cy="523220"/>
          </a:xfrm>
          <a:prstGeom prst="rect">
            <a:avLst/>
          </a:prstGeom>
          <a:noFill/>
        </p:spPr>
        <p:txBody>
          <a:bodyPr wrap="none" rtlCol="0">
            <a:spAutoFit/>
          </a:bodyPr>
          <a:lstStyle/>
          <a:p>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Seo</a:t>
            </a:r>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Jeonguk</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(Member)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18" name="TextBox 17">
            <a:extLst>
              <a:ext uri="{FF2B5EF4-FFF2-40B4-BE49-F238E27FC236}">
                <a16:creationId xmlns:a16="http://schemas.microsoft.com/office/drawing/2014/main" id="{7941690F-3CA3-43A4-9C00-0A1A716ABEEE}"/>
              </a:ext>
            </a:extLst>
          </p:cNvPr>
          <p:cNvSpPr txBox="1"/>
          <p:nvPr/>
        </p:nvSpPr>
        <p:spPr>
          <a:xfrm>
            <a:off x="7952440" y="1803674"/>
            <a:ext cx="2571345" cy="1384995"/>
          </a:xfrm>
          <a:prstGeom prst="rect">
            <a:avLst/>
          </a:prstGeom>
          <a:noFill/>
        </p:spPr>
        <p:txBody>
          <a:bodyPr wrap="none" rtlCol="0">
            <a:spAutoFit/>
          </a:bodyPr>
          <a:lstStyle/>
          <a:p>
            <a:r>
              <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rPr>
              <a:t>Computer </a:t>
            </a:r>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Engineering </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2015</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junguk7880@naver.com</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Web front-end</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19" name="직선 연결선 18"/>
          <p:cNvCxnSpPr/>
          <p:nvPr/>
        </p:nvCxnSpPr>
        <p:spPr>
          <a:xfrm>
            <a:off x="8010505" y="1758935"/>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941690F-3CA3-43A4-9C00-0A1A716ABEEE}"/>
              </a:ext>
            </a:extLst>
          </p:cNvPr>
          <p:cNvSpPr txBox="1"/>
          <p:nvPr/>
        </p:nvSpPr>
        <p:spPr>
          <a:xfrm>
            <a:off x="7877270" y="3974925"/>
            <a:ext cx="3272050" cy="523220"/>
          </a:xfrm>
          <a:prstGeom prst="rect">
            <a:avLst/>
          </a:prstGeom>
          <a:noFill/>
        </p:spPr>
        <p:txBody>
          <a:bodyPr wrap="none" rtlCol="0">
            <a:spAutoFit/>
          </a:bodyPr>
          <a:lstStyle/>
          <a:p>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Jeong</a:t>
            </a:r>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Haemin</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a:ln>
                  <a:solidFill>
                    <a:schemeClr val="accent1">
                      <a:alpha val="0"/>
                    </a:schemeClr>
                  </a:solidFill>
                </a:ln>
                <a:latin typeface="맑은 고딕" panose="020B0503020000020004" pitchFamily="50" charset="-127"/>
                <a:cs typeface="함초롬바탕" panose="02030604000101010101" pitchFamily="18" charset="-127"/>
              </a:rPr>
              <a:t>(Member)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21" name="TextBox 20">
            <a:extLst>
              <a:ext uri="{FF2B5EF4-FFF2-40B4-BE49-F238E27FC236}">
                <a16:creationId xmlns:a16="http://schemas.microsoft.com/office/drawing/2014/main" id="{7941690F-3CA3-43A4-9C00-0A1A716ABEEE}"/>
              </a:ext>
            </a:extLst>
          </p:cNvPr>
          <p:cNvSpPr txBox="1"/>
          <p:nvPr/>
        </p:nvSpPr>
        <p:spPr>
          <a:xfrm>
            <a:off x="7952441" y="4538796"/>
            <a:ext cx="2459135" cy="1938992"/>
          </a:xfrm>
          <a:prstGeom prst="rect">
            <a:avLst/>
          </a:prstGeom>
          <a:noFill/>
        </p:spPr>
        <p:txBody>
          <a:bodyPr wrap="none" rtlCol="0">
            <a:spAutoFit/>
          </a:bodyPr>
          <a:lstStyle/>
          <a:p>
            <a:r>
              <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rPr>
              <a:t>Computer </a:t>
            </a:r>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Engineering </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2014</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jhm0828@gmail.com</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Web front-end</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Data collecting</a:t>
            </a:r>
            <a:endParaRPr lang="ko-KR" altLang="en-US" dirty="0"/>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22" name="직선 연결선 21"/>
          <p:cNvCxnSpPr/>
          <p:nvPr/>
        </p:nvCxnSpPr>
        <p:spPr>
          <a:xfrm>
            <a:off x="8010506" y="4498145"/>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pic>
        <p:nvPicPr>
          <p:cNvPr id="13" name="그림 12" descr="사람, 소년, 젊은, 아이이(가) 표시된 사진&#10;&#10;자동 생성된 설명">
            <a:extLst>
              <a:ext uri="{FF2B5EF4-FFF2-40B4-BE49-F238E27FC236}">
                <a16:creationId xmlns:a16="http://schemas.microsoft.com/office/drawing/2014/main" id="{A0BDCD2F-94CD-8746-B945-6D56B4840CAE}"/>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6263135" y="4163542"/>
            <a:ext cx="1440000" cy="1800000"/>
          </a:xfrm>
          <a:prstGeom prst="rect">
            <a:avLst/>
          </a:prstGeom>
          <a:ln w="88900" cap="sq">
            <a:solidFill>
              <a:schemeClr val="bg1"/>
            </a:solidFill>
            <a:miter lim="800000"/>
          </a:ln>
          <a:effectLst>
            <a:outerShdw blurRad="50800" dist="12700" dir="5400000" algn="ctr" rotWithShape="0">
              <a:srgbClr val="000000">
                <a:alpha val="40000"/>
              </a:srgbClr>
            </a:outerShdw>
          </a:effectLst>
        </p:spPr>
      </p:pic>
    </p:spTree>
    <p:extLst>
      <p:ext uri="{BB962C8B-B14F-4D97-AF65-F5344CB8AC3E}">
        <p14:creationId xmlns:p14="http://schemas.microsoft.com/office/powerpoint/2010/main" val="284898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
        <p:nvSpPr>
          <p:cNvPr id="21" name="TextBox 20">
            <a:extLst>
              <a:ext uri="{FF2B5EF4-FFF2-40B4-BE49-F238E27FC236}">
                <a16:creationId xmlns:a16="http://schemas.microsoft.com/office/drawing/2014/main" id="{B6696BB6-7D56-45BB-A6F8-64C882161F09}"/>
              </a:ext>
            </a:extLst>
          </p:cNvPr>
          <p:cNvSpPr txBox="1"/>
          <p:nvPr/>
        </p:nvSpPr>
        <p:spPr>
          <a:xfrm>
            <a:off x="7795581" y="1577153"/>
            <a:ext cx="4396419" cy="3170099"/>
          </a:xfrm>
          <a:prstGeom prst="rect">
            <a:avLst/>
          </a:prstGeom>
          <a:noFill/>
        </p:spPr>
        <p:txBody>
          <a:bodyPr wrap="square" rtlCol="0">
            <a:spAutoFit/>
          </a:bodyPr>
          <a:lstStyle/>
          <a:p>
            <a:pPr>
              <a:lnSpc>
                <a:spcPct val="200000"/>
              </a:lnSpc>
            </a:pPr>
            <a:r>
              <a:rPr lang="en-US" altLang="ko-KR" sz="2000" b="1" dirty="0" smtClean="0"/>
              <a:t>Parts of Prototype</a:t>
            </a:r>
          </a:p>
          <a:p>
            <a:pPr>
              <a:lnSpc>
                <a:spcPct val="200000"/>
              </a:lnSpc>
            </a:pPr>
            <a:r>
              <a:rPr lang="en-US" altLang="ko-KR" sz="2000" b="1" dirty="0"/>
              <a:t>- </a:t>
            </a:r>
            <a:r>
              <a:rPr lang="en-US" altLang="ko-KR" sz="2000" b="1" dirty="0" smtClean="0"/>
              <a:t>Water pump</a:t>
            </a:r>
            <a:endParaRPr lang="en-US" altLang="ko-KR" sz="2000" b="1" dirty="0"/>
          </a:p>
          <a:p>
            <a:pPr>
              <a:lnSpc>
                <a:spcPct val="200000"/>
              </a:lnSpc>
            </a:pPr>
            <a:r>
              <a:rPr lang="en-US" altLang="ko-KR" sz="2000" b="1" dirty="0" smtClean="0"/>
              <a:t>- Water level and temperature          </a:t>
            </a:r>
          </a:p>
          <a:p>
            <a:pPr>
              <a:lnSpc>
                <a:spcPct val="200000"/>
              </a:lnSpc>
            </a:pPr>
            <a:r>
              <a:rPr lang="en-US" altLang="ko-KR" sz="2000" b="1" dirty="0"/>
              <a:t> </a:t>
            </a:r>
            <a:r>
              <a:rPr lang="en-US" altLang="ko-KR" sz="2000" b="1" dirty="0" smtClean="0"/>
              <a:t> sensor, servo motor</a:t>
            </a:r>
          </a:p>
          <a:p>
            <a:pPr>
              <a:lnSpc>
                <a:spcPct val="200000"/>
              </a:lnSpc>
            </a:pPr>
            <a:r>
              <a:rPr lang="en-US" altLang="ko-KR" sz="2000" b="1" dirty="0" smtClean="0"/>
              <a:t>- Raspberry Pi and monitor</a:t>
            </a:r>
          </a:p>
        </p:txBody>
      </p:sp>
      <p:sp>
        <p:nvSpPr>
          <p:cNvPr id="23" name="이등변 삼각형 22">
            <a:extLst>
              <a:ext uri="{FF2B5EF4-FFF2-40B4-BE49-F238E27FC236}">
                <a16:creationId xmlns:a16="http://schemas.microsoft.com/office/drawing/2014/main" id="{75E2EA59-B7E7-4104-B271-BFEEF5C566F7}"/>
              </a:ext>
            </a:extLst>
          </p:cNvPr>
          <p:cNvSpPr/>
          <p:nvPr/>
        </p:nvSpPr>
        <p:spPr>
          <a:xfrm rot="19800000">
            <a:off x="7474591" y="1833046"/>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aphicFrame>
        <p:nvGraphicFramePr>
          <p:cNvPr id="2" name="표 1"/>
          <p:cNvGraphicFramePr>
            <a:graphicFrameLocks noGrp="1"/>
          </p:cNvGraphicFramePr>
          <p:nvPr>
            <p:extLst>
              <p:ext uri="{D42A27DB-BD31-4B8C-83A1-F6EECF244321}">
                <p14:modId xmlns:p14="http://schemas.microsoft.com/office/powerpoint/2010/main" val="4099951093"/>
              </p:ext>
            </p:extLst>
          </p:nvPr>
        </p:nvGraphicFramePr>
        <p:xfrm>
          <a:off x="304800" y="1471782"/>
          <a:ext cx="6997700" cy="5056018"/>
        </p:xfrm>
        <a:graphic>
          <a:graphicData uri="http://schemas.openxmlformats.org/drawingml/2006/table">
            <a:tbl>
              <a:tblPr firstRow="1" bandRow="1">
                <a:tableStyleId>{5C22544A-7EE6-4342-B048-85BDC9FD1C3A}</a:tableStyleId>
              </a:tblPr>
              <a:tblGrid>
                <a:gridCol w="3498850">
                  <a:extLst>
                    <a:ext uri="{9D8B030D-6E8A-4147-A177-3AD203B41FA5}">
                      <a16:colId xmlns:a16="http://schemas.microsoft.com/office/drawing/2014/main" val="117778226"/>
                    </a:ext>
                  </a:extLst>
                </a:gridCol>
                <a:gridCol w="3498850">
                  <a:extLst>
                    <a:ext uri="{9D8B030D-6E8A-4147-A177-3AD203B41FA5}">
                      <a16:colId xmlns:a16="http://schemas.microsoft.com/office/drawing/2014/main" val="4208973161"/>
                    </a:ext>
                  </a:extLst>
                </a:gridCol>
              </a:tblGrid>
              <a:tr h="2528009">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a:stretch>
                    </a:blipFill>
                  </a:tcPr>
                </a:tc>
                <a:extLst>
                  <a:ext uri="{0D108BD9-81ED-4DB2-BD59-A6C34878D82A}">
                    <a16:rowId xmlns:a16="http://schemas.microsoft.com/office/drawing/2014/main" val="1413438975"/>
                  </a:ext>
                </a:extLst>
              </a:tr>
              <a:tr h="2528009">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a:stretch>
                    </a:blipFill>
                  </a:tcPr>
                </a:tc>
                <a:extLst>
                  <a:ext uri="{0D108BD9-81ED-4DB2-BD59-A6C34878D82A}">
                    <a16:rowId xmlns:a16="http://schemas.microsoft.com/office/drawing/2014/main" val="1411184467"/>
                  </a:ext>
                </a:extLst>
              </a:tr>
            </a:tbl>
          </a:graphicData>
        </a:graphic>
      </p:graphicFrame>
    </p:spTree>
    <p:extLst>
      <p:ext uri="{BB962C8B-B14F-4D97-AF65-F5344CB8AC3E}">
        <p14:creationId xmlns:p14="http://schemas.microsoft.com/office/powerpoint/2010/main" val="61848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20" y="1533756"/>
            <a:ext cx="6120000" cy="4477047"/>
          </a:xfrm>
          <a:prstGeom prst="rect">
            <a:avLst/>
          </a:prstGeom>
          <a:ln>
            <a:noFill/>
          </a:ln>
          <a:effectLst>
            <a:outerShdw blurRad="292100" dist="139700" dir="2700000" algn="tl" rotWithShape="0">
              <a:srgbClr val="333333">
                <a:alpha val="65000"/>
              </a:srgbClr>
            </a:outerShdw>
          </a:effectLst>
        </p:spPr>
      </p:pic>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B6696BB6-7D56-45BB-A6F8-64C882161F09}"/>
              </a:ext>
            </a:extLst>
          </p:cNvPr>
          <p:cNvSpPr txBox="1"/>
          <p:nvPr/>
        </p:nvSpPr>
        <p:spPr>
          <a:xfrm>
            <a:off x="7306099" y="1479344"/>
            <a:ext cx="4541630" cy="4401205"/>
          </a:xfrm>
          <a:prstGeom prst="rect">
            <a:avLst/>
          </a:prstGeom>
          <a:noFill/>
        </p:spPr>
        <p:txBody>
          <a:bodyPr wrap="square" rtlCol="0">
            <a:spAutoFit/>
          </a:bodyPr>
          <a:lstStyle/>
          <a:p>
            <a:pPr>
              <a:lnSpc>
                <a:spcPct val="200000"/>
              </a:lnSpc>
            </a:pPr>
            <a:r>
              <a:rPr lang="en-US" altLang="ko-KR" sz="2000" b="1" dirty="0" err="1" smtClean="0">
                <a:solidFill>
                  <a:srgbClr val="FF0000"/>
                </a:solidFill>
              </a:rPr>
              <a:t>Waterlevel</a:t>
            </a:r>
            <a:r>
              <a:rPr lang="en-US" altLang="ko-KR" sz="2000" b="1" dirty="0" smtClean="0">
                <a:solidFill>
                  <a:srgbClr val="FF0000"/>
                </a:solidFill>
              </a:rPr>
              <a:t> sensor</a:t>
            </a:r>
            <a:r>
              <a:rPr lang="en-US" altLang="ko-KR" sz="2000" b="1" dirty="0" smtClean="0"/>
              <a:t>,</a:t>
            </a:r>
            <a:r>
              <a:rPr lang="ko-KR" altLang="en-US" sz="2000" b="1" dirty="0" smtClean="0">
                <a:solidFill>
                  <a:srgbClr val="767171"/>
                </a:solidFill>
              </a:rPr>
              <a:t> </a:t>
            </a:r>
            <a:r>
              <a:rPr lang="en-US" altLang="ko-KR" sz="2000" b="1" dirty="0">
                <a:solidFill>
                  <a:srgbClr val="767171"/>
                </a:solidFill>
              </a:rPr>
              <a:t> </a:t>
            </a:r>
            <a:r>
              <a:rPr lang="en-US" altLang="ko-KR" sz="2000" b="1" dirty="0" smtClean="0">
                <a:solidFill>
                  <a:srgbClr val="767171"/>
                </a:solidFill>
              </a:rPr>
              <a:t>      </a:t>
            </a:r>
            <a:r>
              <a:rPr lang="en-US" altLang="ko-KR" sz="2000" b="1" dirty="0" smtClean="0">
                <a:solidFill>
                  <a:srgbClr val="0000FF"/>
                </a:solidFill>
              </a:rPr>
              <a:t>temperature sensor</a:t>
            </a:r>
            <a:r>
              <a:rPr lang="en-US" altLang="ko-KR" sz="2000" b="1" dirty="0" smtClean="0"/>
              <a:t>,</a:t>
            </a:r>
            <a:r>
              <a:rPr lang="en-US" altLang="ko-KR" sz="2000" b="1" dirty="0" smtClean="0">
                <a:solidFill>
                  <a:srgbClr val="0000FF"/>
                </a:solidFill>
              </a:rPr>
              <a:t> </a:t>
            </a:r>
          </a:p>
          <a:p>
            <a:pPr>
              <a:lnSpc>
                <a:spcPct val="200000"/>
              </a:lnSpc>
            </a:pPr>
            <a:r>
              <a:rPr lang="en-US" altLang="ko-KR" sz="2000" b="1" dirty="0" smtClean="0"/>
              <a:t>Measure the water level and temperature of the bathtub</a:t>
            </a:r>
          </a:p>
          <a:p>
            <a:pPr>
              <a:lnSpc>
                <a:spcPct val="200000"/>
              </a:lnSpc>
            </a:pPr>
            <a:endParaRPr lang="en-US" altLang="ko-KR" sz="2000" b="1" dirty="0" smtClean="0">
              <a:solidFill>
                <a:srgbClr val="0000FF"/>
              </a:solidFill>
            </a:endParaRPr>
          </a:p>
          <a:p>
            <a:pPr>
              <a:lnSpc>
                <a:spcPct val="200000"/>
              </a:lnSpc>
            </a:pPr>
            <a:r>
              <a:rPr lang="en-US" altLang="ko-KR" sz="2000" b="1" dirty="0" smtClean="0">
                <a:solidFill>
                  <a:srgbClr val="00B050"/>
                </a:solidFill>
              </a:rPr>
              <a:t>Servo motor</a:t>
            </a:r>
          </a:p>
          <a:p>
            <a:pPr>
              <a:lnSpc>
                <a:spcPct val="200000"/>
              </a:lnSpc>
            </a:pPr>
            <a:r>
              <a:rPr lang="en-US" altLang="ko-KR" sz="2000" b="1" dirty="0" smtClean="0"/>
              <a:t>Input </a:t>
            </a:r>
            <a:r>
              <a:rPr lang="en-US" altLang="ko-KR" sz="2000" b="1" dirty="0" err="1" smtClean="0"/>
              <a:t>bathbombs</a:t>
            </a:r>
            <a:r>
              <a:rPr lang="en-US" altLang="ko-KR" sz="2000" b="1" dirty="0" smtClean="0"/>
              <a:t>  into the bathtub</a:t>
            </a:r>
            <a:endParaRPr lang="en-US" altLang="ko-KR" sz="2000" b="1" dirty="0"/>
          </a:p>
        </p:txBody>
      </p:sp>
      <p:sp>
        <p:nvSpPr>
          <p:cNvPr id="11" name="이등변 삼각형 10">
            <a:extLst>
              <a:ext uri="{FF2B5EF4-FFF2-40B4-BE49-F238E27FC236}">
                <a16:creationId xmlns:a16="http://schemas.microsoft.com/office/drawing/2014/main" id="{75E2EA59-B7E7-4104-B271-BFEEF5C566F7}"/>
              </a:ext>
            </a:extLst>
          </p:cNvPr>
          <p:cNvSpPr/>
          <p:nvPr/>
        </p:nvSpPr>
        <p:spPr>
          <a:xfrm rot="19800000">
            <a:off x="6993575" y="173523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타원 2"/>
          <p:cNvSpPr/>
          <p:nvPr/>
        </p:nvSpPr>
        <p:spPr>
          <a:xfrm rot="20241584">
            <a:off x="4186395" y="2411688"/>
            <a:ext cx="717826" cy="181508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rot="20331737">
            <a:off x="5772691" y="2836598"/>
            <a:ext cx="428647" cy="1197526"/>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이등변 삼각형 12">
            <a:extLst>
              <a:ext uri="{FF2B5EF4-FFF2-40B4-BE49-F238E27FC236}">
                <a16:creationId xmlns:a16="http://schemas.microsoft.com/office/drawing/2014/main" id="{75E2EA59-B7E7-4104-B271-BFEEF5C566F7}"/>
              </a:ext>
            </a:extLst>
          </p:cNvPr>
          <p:cNvSpPr/>
          <p:nvPr/>
        </p:nvSpPr>
        <p:spPr>
          <a:xfrm rot="19800000">
            <a:off x="6993575" y="4760275"/>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1134777" y="2956767"/>
            <a:ext cx="2416945" cy="246586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25597353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l="3255" b="11407"/>
          <a:stretch/>
        </p:blipFill>
        <p:spPr>
          <a:xfrm>
            <a:off x="465220" y="1564452"/>
            <a:ext cx="6120000" cy="4479505"/>
          </a:xfrm>
          <a:prstGeom prst="rect">
            <a:avLst/>
          </a:prstGeom>
          <a:ln>
            <a:noFill/>
          </a:ln>
          <a:effectLst>
            <a:outerShdw blurRad="292100" dist="139700" dir="2700000" algn="tl" rotWithShape="0">
              <a:srgbClr val="333333">
                <a:alpha val="65000"/>
              </a:srgbClr>
            </a:outerShdw>
          </a:effectLst>
        </p:spPr>
      </p:pic>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B6696BB6-7D56-45BB-A6F8-64C882161F09}"/>
              </a:ext>
            </a:extLst>
          </p:cNvPr>
          <p:cNvSpPr txBox="1"/>
          <p:nvPr/>
        </p:nvSpPr>
        <p:spPr>
          <a:xfrm>
            <a:off x="7469599" y="1564452"/>
            <a:ext cx="4396419" cy="4247317"/>
          </a:xfrm>
          <a:prstGeom prst="rect">
            <a:avLst/>
          </a:prstGeom>
          <a:noFill/>
        </p:spPr>
        <p:txBody>
          <a:bodyPr wrap="square" rtlCol="0">
            <a:spAutoFit/>
          </a:bodyPr>
          <a:lstStyle/>
          <a:p>
            <a:pPr>
              <a:lnSpc>
                <a:spcPct val="200000"/>
              </a:lnSpc>
            </a:pPr>
            <a:r>
              <a:rPr lang="en-US" altLang="ko-KR" sz="2000" b="1" dirty="0" smtClean="0"/>
              <a:t>Pumping the water </a:t>
            </a:r>
          </a:p>
          <a:p>
            <a:pPr>
              <a:lnSpc>
                <a:spcPct val="200000"/>
              </a:lnSpc>
            </a:pPr>
            <a:r>
              <a:rPr lang="en-US" altLang="ko-KR" sz="2000" b="1" dirty="0" smtClean="0"/>
              <a:t>by using water pump</a:t>
            </a:r>
          </a:p>
          <a:p>
            <a:pPr>
              <a:lnSpc>
                <a:spcPct val="200000"/>
              </a:lnSpc>
            </a:pPr>
            <a:endParaRPr lang="en-US" altLang="ko-KR" sz="1500" b="1" dirty="0" smtClean="0"/>
          </a:p>
          <a:p>
            <a:pPr>
              <a:lnSpc>
                <a:spcPct val="200000"/>
              </a:lnSpc>
            </a:pPr>
            <a:r>
              <a:rPr lang="en-US" altLang="ko-KR" sz="2000" b="1" dirty="0" smtClean="0"/>
              <a:t>To supply water to the bathtub, adjusting to the set temperature and water level</a:t>
            </a:r>
          </a:p>
          <a:p>
            <a:pPr>
              <a:lnSpc>
                <a:spcPct val="200000"/>
              </a:lnSpc>
            </a:pPr>
            <a:r>
              <a:rPr lang="en-US" altLang="ko-KR" sz="2000" b="1" dirty="0" smtClean="0">
                <a:solidFill>
                  <a:srgbClr val="FF0000"/>
                </a:solidFill>
              </a:rPr>
              <a:t>Hot water</a:t>
            </a:r>
            <a:r>
              <a:rPr lang="en-US" altLang="ko-KR" sz="2000" b="1" dirty="0" smtClean="0">
                <a:solidFill>
                  <a:srgbClr val="767171"/>
                </a:solidFill>
              </a:rPr>
              <a:t>, </a:t>
            </a:r>
            <a:r>
              <a:rPr lang="en-US" altLang="ko-KR" sz="2000" b="1" dirty="0" smtClean="0">
                <a:solidFill>
                  <a:srgbClr val="0000FF"/>
                </a:solidFill>
              </a:rPr>
              <a:t>Cold water</a:t>
            </a:r>
          </a:p>
        </p:txBody>
      </p:sp>
      <p:sp>
        <p:nvSpPr>
          <p:cNvPr id="8" name="이등변 삼각형 7">
            <a:extLst>
              <a:ext uri="{FF2B5EF4-FFF2-40B4-BE49-F238E27FC236}">
                <a16:creationId xmlns:a16="http://schemas.microsoft.com/office/drawing/2014/main" id="{75E2EA59-B7E7-4104-B271-BFEEF5C566F7}"/>
              </a:ext>
            </a:extLst>
          </p:cNvPr>
          <p:cNvSpPr/>
          <p:nvPr/>
        </p:nvSpPr>
        <p:spPr>
          <a:xfrm rot="19800000">
            <a:off x="7162260" y="1815599"/>
            <a:ext cx="263505"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p:cNvSpPr/>
          <p:nvPr/>
        </p:nvSpPr>
        <p:spPr>
          <a:xfrm>
            <a:off x="3755321" y="2369940"/>
            <a:ext cx="2183466" cy="3498113"/>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1137367" y="2015754"/>
            <a:ext cx="2289227" cy="3557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6201509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이등변 삼각형 11">
            <a:extLst>
              <a:ext uri="{FF2B5EF4-FFF2-40B4-BE49-F238E27FC236}">
                <a16:creationId xmlns:a16="http://schemas.microsoft.com/office/drawing/2014/main" id="{75E2EA59-B7E7-4104-B271-BFEEF5C566F7}"/>
              </a:ext>
            </a:extLst>
          </p:cNvPr>
          <p:cNvSpPr/>
          <p:nvPr/>
        </p:nvSpPr>
        <p:spPr>
          <a:xfrm rot="19800000">
            <a:off x="6971954" y="1942764"/>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B6696BB6-7D56-45BB-A6F8-64C882161F09}"/>
              </a:ext>
            </a:extLst>
          </p:cNvPr>
          <p:cNvSpPr txBox="1"/>
          <p:nvPr/>
        </p:nvSpPr>
        <p:spPr>
          <a:xfrm>
            <a:off x="7276011" y="1686871"/>
            <a:ext cx="4396419" cy="1323439"/>
          </a:xfrm>
          <a:prstGeom prst="rect">
            <a:avLst/>
          </a:prstGeom>
          <a:noFill/>
        </p:spPr>
        <p:txBody>
          <a:bodyPr wrap="square" rtlCol="0">
            <a:spAutoFit/>
          </a:bodyPr>
          <a:lstStyle/>
          <a:p>
            <a:pPr>
              <a:lnSpc>
                <a:spcPct val="200000"/>
              </a:lnSpc>
            </a:pPr>
            <a:r>
              <a:rPr lang="en-US" altLang="ko-KR" sz="2000" b="1" dirty="0" smtClean="0"/>
              <a:t>Provide Web service for user and</a:t>
            </a:r>
          </a:p>
          <a:p>
            <a:pPr>
              <a:lnSpc>
                <a:spcPct val="200000"/>
              </a:lnSpc>
            </a:pPr>
            <a:r>
              <a:rPr lang="en-US" altLang="ko-KR" sz="2000" b="1" dirty="0" smtClean="0"/>
              <a:t>Control various sensor</a:t>
            </a: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6973" r="3279" b="11224"/>
          <a:stretch/>
        </p:blipFill>
        <p:spPr>
          <a:xfrm>
            <a:off x="465220" y="1686871"/>
            <a:ext cx="6120000" cy="44795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28460679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이등변 삼각형 11">
            <a:extLst>
              <a:ext uri="{FF2B5EF4-FFF2-40B4-BE49-F238E27FC236}">
                <a16:creationId xmlns:a16="http://schemas.microsoft.com/office/drawing/2014/main" id="{75E2EA59-B7E7-4104-B271-BFEEF5C566F7}"/>
              </a:ext>
            </a:extLst>
          </p:cNvPr>
          <p:cNvSpPr/>
          <p:nvPr/>
        </p:nvSpPr>
        <p:spPr>
          <a:xfrm rot="19800000">
            <a:off x="863215" y="357763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B6696BB6-7D56-45BB-A6F8-64C882161F09}"/>
              </a:ext>
            </a:extLst>
          </p:cNvPr>
          <p:cNvSpPr txBox="1"/>
          <p:nvPr/>
        </p:nvSpPr>
        <p:spPr>
          <a:xfrm>
            <a:off x="1289785" y="3040809"/>
            <a:ext cx="6516189" cy="1169551"/>
          </a:xfrm>
          <a:prstGeom prst="rect">
            <a:avLst/>
          </a:prstGeom>
          <a:noFill/>
        </p:spPr>
        <p:txBody>
          <a:bodyPr wrap="square" rtlCol="0">
            <a:spAutoFit/>
          </a:bodyPr>
          <a:lstStyle/>
          <a:p>
            <a:pPr>
              <a:lnSpc>
                <a:spcPct val="200000"/>
              </a:lnSpc>
            </a:pPr>
            <a:r>
              <a:rPr lang="en-US" altLang="ko-KR" sz="3500" b="1" dirty="0" smtClean="0"/>
              <a:t>I-Tub service Demo (Video)</a:t>
            </a:r>
          </a:p>
        </p:txBody>
      </p:sp>
      <p:sp>
        <p:nvSpPr>
          <p:cNvPr id="9" name="TextBox 8">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Service Result</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967834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이등변 삼각형 6">
            <a:extLst>
              <a:ext uri="{FF2B5EF4-FFF2-40B4-BE49-F238E27FC236}">
                <a16:creationId xmlns:a16="http://schemas.microsoft.com/office/drawing/2014/main" id="{75E2EA59-B7E7-4104-B271-BFEEF5C566F7}"/>
              </a:ext>
            </a:extLst>
          </p:cNvPr>
          <p:cNvSpPr/>
          <p:nvPr/>
        </p:nvSpPr>
        <p:spPr>
          <a:xfrm rot="19800000">
            <a:off x="1024082" y="189279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B6696BB6-7D56-45BB-A6F8-64C882161F09}"/>
              </a:ext>
            </a:extLst>
          </p:cNvPr>
          <p:cNvSpPr txBox="1"/>
          <p:nvPr/>
        </p:nvSpPr>
        <p:spPr>
          <a:xfrm>
            <a:off x="1450652" y="1567887"/>
            <a:ext cx="10741348" cy="830997"/>
          </a:xfrm>
          <a:prstGeom prst="rect">
            <a:avLst/>
          </a:prstGeom>
          <a:noFill/>
        </p:spPr>
        <p:txBody>
          <a:bodyPr wrap="square" rtlCol="0">
            <a:spAutoFit/>
          </a:bodyPr>
          <a:lstStyle/>
          <a:p>
            <a:pPr>
              <a:lnSpc>
                <a:spcPct val="200000"/>
              </a:lnSpc>
            </a:pPr>
            <a:r>
              <a:rPr lang="en-US" altLang="ko-KR" sz="2400" b="1" dirty="0"/>
              <a:t>Data did not exist, </a:t>
            </a:r>
            <a:r>
              <a:rPr lang="en-US" altLang="ko-KR" sz="2400" b="1" dirty="0" smtClean="0"/>
              <a:t>it </a:t>
            </a:r>
            <a:r>
              <a:rPr lang="en-US" altLang="ko-KR" sz="2400" b="1" dirty="0"/>
              <a:t>was collected directly. So the data lacks </a:t>
            </a:r>
            <a:r>
              <a:rPr lang="en-US" altLang="ko-KR" sz="2400" b="1" dirty="0" smtClean="0"/>
              <a:t>validity</a:t>
            </a:r>
            <a:endParaRPr lang="en-US" altLang="ko-KR" sz="2800" b="1" dirty="0" smtClean="0"/>
          </a:p>
        </p:txBody>
      </p:sp>
      <p:sp>
        <p:nvSpPr>
          <p:cNvPr id="10" name="이등변 삼각형 9">
            <a:extLst>
              <a:ext uri="{FF2B5EF4-FFF2-40B4-BE49-F238E27FC236}">
                <a16:creationId xmlns:a16="http://schemas.microsoft.com/office/drawing/2014/main" id="{75E2EA59-B7E7-4104-B271-BFEEF5C566F7}"/>
              </a:ext>
            </a:extLst>
          </p:cNvPr>
          <p:cNvSpPr/>
          <p:nvPr/>
        </p:nvSpPr>
        <p:spPr>
          <a:xfrm rot="19800000">
            <a:off x="1024082" y="4520272"/>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B6696BB6-7D56-45BB-A6F8-64C882161F09}"/>
              </a:ext>
            </a:extLst>
          </p:cNvPr>
          <p:cNvSpPr txBox="1"/>
          <p:nvPr/>
        </p:nvSpPr>
        <p:spPr>
          <a:xfrm>
            <a:off x="1450652" y="4195362"/>
            <a:ext cx="10061163" cy="830997"/>
          </a:xfrm>
          <a:prstGeom prst="rect">
            <a:avLst/>
          </a:prstGeom>
          <a:noFill/>
        </p:spPr>
        <p:txBody>
          <a:bodyPr wrap="square" rtlCol="0">
            <a:spAutoFit/>
          </a:bodyPr>
          <a:lstStyle/>
          <a:p>
            <a:pPr>
              <a:lnSpc>
                <a:spcPct val="200000"/>
              </a:lnSpc>
            </a:pPr>
            <a:r>
              <a:rPr lang="en-US" altLang="ko-KR" sz="2400" b="1" dirty="0" smtClean="0"/>
              <a:t>Hot </a:t>
            </a:r>
            <a:r>
              <a:rPr lang="en-US" altLang="ko-KR" sz="2400" b="1" dirty="0"/>
              <a:t>water cannot be used due to functional problems of </a:t>
            </a:r>
            <a:r>
              <a:rPr lang="en-US" altLang="ko-KR" sz="2400" b="1" dirty="0" smtClean="0"/>
              <a:t>sensors</a:t>
            </a:r>
          </a:p>
        </p:txBody>
      </p:sp>
      <p:cxnSp>
        <p:nvCxnSpPr>
          <p:cNvPr id="3" name="꺾인 연결선 2"/>
          <p:cNvCxnSpPr/>
          <p:nvPr/>
        </p:nvCxnSpPr>
        <p:spPr>
          <a:xfrm>
            <a:off x="1566333" y="2604293"/>
            <a:ext cx="304800" cy="241300"/>
          </a:xfrm>
          <a:prstGeom prst="bentConnector3">
            <a:avLst>
              <a:gd name="adj1" fmla="val 0"/>
            </a:avLst>
          </a:prstGeom>
          <a:ln w="57150">
            <a:solidFill>
              <a:srgbClr val="F0D25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 15"/>
          <p:cNvCxnSpPr/>
          <p:nvPr/>
        </p:nvCxnSpPr>
        <p:spPr>
          <a:xfrm>
            <a:off x="1566333" y="5262270"/>
            <a:ext cx="304800" cy="241300"/>
          </a:xfrm>
          <a:prstGeom prst="bentConnector3">
            <a:avLst>
              <a:gd name="adj1" fmla="val 0"/>
            </a:avLst>
          </a:prstGeom>
          <a:ln w="57150">
            <a:solidFill>
              <a:srgbClr val="F0D25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696BB6-7D56-45BB-A6F8-64C882161F09}"/>
              </a:ext>
            </a:extLst>
          </p:cNvPr>
          <p:cNvSpPr txBox="1"/>
          <p:nvPr/>
        </p:nvSpPr>
        <p:spPr>
          <a:xfrm>
            <a:off x="2009452" y="5065455"/>
            <a:ext cx="8514615" cy="1225464"/>
          </a:xfrm>
          <a:prstGeom prst="rect">
            <a:avLst/>
          </a:prstGeom>
          <a:noFill/>
        </p:spPr>
        <p:txBody>
          <a:bodyPr wrap="square" rtlCol="0">
            <a:spAutoFit/>
          </a:bodyPr>
          <a:lstStyle/>
          <a:p>
            <a:pPr>
              <a:lnSpc>
                <a:spcPct val="200000"/>
              </a:lnSpc>
            </a:pPr>
            <a:r>
              <a:rPr lang="en-US" altLang="ko-KR" sz="2000" b="1" dirty="0" smtClean="0"/>
              <a:t>Solve </a:t>
            </a:r>
            <a:r>
              <a:rPr lang="en-US" altLang="ko-KR" sz="2000" b="1" dirty="0"/>
              <a:t>the problem by investigating and replacing </a:t>
            </a:r>
            <a:endParaRPr lang="en-US" altLang="ko-KR" sz="2000" b="1" dirty="0" smtClean="0"/>
          </a:p>
          <a:p>
            <a:pPr>
              <a:lnSpc>
                <a:spcPct val="200000"/>
              </a:lnSpc>
            </a:pPr>
            <a:r>
              <a:rPr lang="en-US" altLang="ko-KR" sz="2000" b="1" dirty="0" smtClean="0"/>
              <a:t>with </a:t>
            </a:r>
            <a:r>
              <a:rPr lang="en-US" altLang="ko-KR" sz="2000" b="1" dirty="0"/>
              <a:t>a suitable part</a:t>
            </a:r>
            <a:endParaRPr lang="en-US" altLang="ko-KR" sz="2000" b="1" dirty="0" smtClean="0"/>
          </a:p>
        </p:txBody>
      </p:sp>
      <p:sp>
        <p:nvSpPr>
          <p:cNvPr id="18" name="TextBox 17">
            <a:extLst>
              <a:ext uri="{FF2B5EF4-FFF2-40B4-BE49-F238E27FC236}">
                <a16:creationId xmlns:a16="http://schemas.microsoft.com/office/drawing/2014/main" id="{B6696BB6-7D56-45BB-A6F8-64C882161F09}"/>
              </a:ext>
            </a:extLst>
          </p:cNvPr>
          <p:cNvSpPr txBox="1"/>
          <p:nvPr/>
        </p:nvSpPr>
        <p:spPr>
          <a:xfrm>
            <a:off x="2009452" y="2456466"/>
            <a:ext cx="7955815" cy="1323439"/>
          </a:xfrm>
          <a:prstGeom prst="rect">
            <a:avLst/>
          </a:prstGeom>
          <a:noFill/>
        </p:spPr>
        <p:txBody>
          <a:bodyPr wrap="square" rtlCol="0">
            <a:spAutoFit/>
          </a:bodyPr>
          <a:lstStyle/>
          <a:p>
            <a:pPr>
              <a:lnSpc>
                <a:spcPct val="200000"/>
              </a:lnSpc>
            </a:pPr>
            <a:r>
              <a:rPr lang="en-US" altLang="ko-KR" sz="2000" b="1" dirty="0" smtClean="0"/>
              <a:t>Expect to be able to solve the problem through professional surveyors or through cooperation with bathtub operators</a:t>
            </a:r>
          </a:p>
        </p:txBody>
      </p:sp>
      <p:sp>
        <p:nvSpPr>
          <p:cNvPr id="12" name="TextBox 11">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Supplement Points</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16834333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8F04EAB-6C7D-48B3-92CF-E9E7645E4C30}"/>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7B4B6BF-0FD2-47C3-BC64-7D7D09641ECE}"/>
              </a:ext>
            </a:extLst>
          </p:cNvPr>
          <p:cNvSpPr txBox="1"/>
          <p:nvPr/>
        </p:nvSpPr>
        <p:spPr>
          <a:xfrm>
            <a:off x="465222" y="523116"/>
            <a:ext cx="9653336"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References</a:t>
            </a:r>
            <a:endParaRPr lang="ko-KR" altLang="en-US" sz="4000" b="1" dirty="0">
              <a:latin typeface="맑은 고딕" panose="020B0503020000020004" pitchFamily="50" charset="-127"/>
              <a:cs typeface="함초롬바탕" panose="02030604000101010101" pitchFamily="18" charset="-127"/>
            </a:endParaRPr>
          </a:p>
        </p:txBody>
      </p:sp>
      <p:sp>
        <p:nvSpPr>
          <p:cNvPr id="2" name="직사각형 1"/>
          <p:cNvSpPr/>
          <p:nvPr/>
        </p:nvSpPr>
        <p:spPr>
          <a:xfrm>
            <a:off x="673768" y="1366787"/>
            <a:ext cx="10876548" cy="50436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altLang="ko-KR" sz="1600" dirty="0" smtClean="0">
                <a:solidFill>
                  <a:schemeClr val="tx1"/>
                </a:solidFill>
              </a:rPr>
              <a:t>https</a:t>
            </a:r>
            <a:r>
              <a:rPr lang="en-US" altLang="ko-KR" sz="1600" dirty="0">
                <a:solidFill>
                  <a:schemeClr val="tx1"/>
                </a:solidFill>
              </a:rPr>
              <a:t>://</a:t>
            </a:r>
            <a:r>
              <a:rPr lang="en-US" altLang="ko-KR" sz="1600" dirty="0" smtClean="0">
                <a:solidFill>
                  <a:schemeClr val="tx1"/>
                </a:solidFill>
              </a:rPr>
              <a:t>opentutorials.org/course/1 (to using </a:t>
            </a:r>
            <a:r>
              <a:rPr lang="en-US" altLang="ko-KR" sz="1600" dirty="0" err="1" smtClean="0">
                <a:solidFill>
                  <a:schemeClr val="tx1"/>
                </a:solidFill>
              </a:rPr>
              <a:t>javascript</a:t>
            </a:r>
            <a:r>
              <a:rPr lang="en-US" altLang="ko-KR" sz="1600" dirty="0" smtClean="0">
                <a:solidFill>
                  <a:schemeClr val="tx1"/>
                </a:solidFill>
              </a:rPr>
              <a:t>)</a:t>
            </a:r>
          </a:p>
          <a:p>
            <a:pPr marL="285750" indent="-285750">
              <a:lnSpc>
                <a:spcPct val="150000"/>
              </a:lnSpc>
              <a:buFont typeface="Arial" panose="020B0604020202020204" pitchFamily="34" charset="0"/>
              <a:buChar char="•"/>
            </a:pPr>
            <a:r>
              <a:rPr lang="en-US" altLang="ko-KR" sz="1600" dirty="0">
                <a:solidFill>
                  <a:schemeClr val="tx1"/>
                </a:solidFill>
              </a:rPr>
              <a:t>https://</a:t>
            </a:r>
            <a:r>
              <a:rPr lang="en-US" altLang="ko-KR" sz="1600" dirty="0" smtClean="0">
                <a:solidFill>
                  <a:schemeClr val="tx1"/>
                </a:solidFill>
              </a:rPr>
              <a:t>opentutorials.org/course/3780/18031 (html and </a:t>
            </a:r>
            <a:r>
              <a:rPr lang="en-US" altLang="ko-KR" sz="1600" dirty="0" err="1" smtClean="0">
                <a:solidFill>
                  <a:schemeClr val="tx1"/>
                </a:solidFill>
              </a:rPr>
              <a:t>css</a:t>
            </a:r>
            <a:r>
              <a:rPr lang="en-US" altLang="ko-KR" sz="1600" dirty="0" smtClean="0">
                <a:solidFill>
                  <a:schemeClr val="tx1"/>
                </a:solidFill>
              </a:rPr>
              <a:t> guide)</a:t>
            </a:r>
          </a:p>
          <a:p>
            <a:pPr marL="285750" indent="-285750">
              <a:lnSpc>
                <a:spcPct val="150000"/>
              </a:lnSpc>
              <a:buFont typeface="Arial" panose="020B0604020202020204" pitchFamily="34" charset="0"/>
              <a:buChar char="•"/>
            </a:pPr>
            <a:r>
              <a:rPr lang="en-US" altLang="ko-KR" sz="1600" dirty="0" smtClean="0">
                <a:solidFill>
                  <a:schemeClr val="tx1"/>
                </a:solidFill>
              </a:rPr>
              <a:t>https://github.com/dabeng/OrgChart (</a:t>
            </a:r>
            <a:r>
              <a:rPr lang="en-US" altLang="ko-KR" sz="1600" dirty="0" err="1" smtClean="0">
                <a:solidFill>
                  <a:schemeClr val="tx1"/>
                </a:solidFill>
              </a:rPr>
              <a:t>orgchart</a:t>
            </a:r>
            <a:r>
              <a:rPr lang="en-US" altLang="ko-KR" sz="1600" dirty="0" smtClean="0">
                <a:solidFill>
                  <a:schemeClr val="tx1"/>
                </a:solidFill>
              </a:rPr>
              <a:t> open source of to show statistical on online mode)</a:t>
            </a:r>
          </a:p>
          <a:p>
            <a:pPr marL="285750" indent="-285750">
              <a:lnSpc>
                <a:spcPct val="150000"/>
              </a:lnSpc>
              <a:buFont typeface="Arial" panose="020B0604020202020204" pitchFamily="34" charset="0"/>
              <a:buChar char="•"/>
            </a:pPr>
            <a:r>
              <a:rPr lang="en-US" altLang="ko-KR" sz="1600" dirty="0" smtClean="0">
                <a:solidFill>
                  <a:schemeClr val="tx1"/>
                </a:solidFill>
              </a:rPr>
              <a:t>https</a:t>
            </a:r>
            <a:r>
              <a:rPr lang="en-US" altLang="ko-KR" sz="1600" dirty="0">
                <a:solidFill>
                  <a:schemeClr val="tx1"/>
                </a:solidFill>
              </a:rPr>
              <a:t>://dabeng.github.io/OrgChart/ (</a:t>
            </a:r>
            <a:r>
              <a:rPr lang="en-US" altLang="ko-KR" sz="1600" dirty="0" err="1" smtClean="0">
                <a:solidFill>
                  <a:schemeClr val="tx1"/>
                </a:solidFill>
              </a:rPr>
              <a:t>orgchart</a:t>
            </a:r>
            <a:r>
              <a:rPr lang="en-US" altLang="ko-KR" sz="1600" dirty="0" smtClean="0">
                <a:solidFill>
                  <a:schemeClr val="tx1"/>
                </a:solidFill>
              </a:rPr>
              <a:t> example) </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a:t>
            </a:r>
            <a:r>
              <a:rPr lang="en-US" altLang="ko-KR" sz="1600" dirty="0" smtClean="0">
                <a:solidFill>
                  <a:schemeClr val="tx1"/>
                </a:solidFill>
              </a:rPr>
              <a:t>win.adrirobot.it/sensori/moisture_sensor/moisture_sensor.html(soil </a:t>
            </a:r>
            <a:r>
              <a:rPr lang="en-US" altLang="ko-KR" sz="1600" dirty="0" err="1" smtClean="0">
                <a:solidFill>
                  <a:schemeClr val="tx1"/>
                </a:solidFill>
              </a:rPr>
              <a:t>mosture</a:t>
            </a:r>
            <a:r>
              <a:rPr lang="en-US" altLang="ko-KR" sz="1600" dirty="0" smtClean="0">
                <a:solidFill>
                  <a:schemeClr val="tx1"/>
                </a:solidFill>
              </a:rPr>
              <a:t> sensor example)</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https://blog.naver.com/elepartsblog/221726825667 </a:t>
            </a:r>
            <a:r>
              <a:rPr lang="en-US" altLang="ko-KR" sz="1600" dirty="0" smtClean="0">
                <a:solidFill>
                  <a:schemeClr val="tx1"/>
                </a:solidFill>
              </a:rPr>
              <a:t>(</a:t>
            </a:r>
            <a:r>
              <a:rPr lang="en-US" altLang="ko-KR" sz="1600" dirty="0" err="1" smtClean="0">
                <a:solidFill>
                  <a:schemeClr val="tx1"/>
                </a:solidFill>
              </a:rPr>
              <a:t>rasbian</a:t>
            </a:r>
            <a:r>
              <a:rPr lang="en-US" altLang="ko-KR" sz="1600" dirty="0" smtClean="0">
                <a:solidFill>
                  <a:schemeClr val="tx1"/>
                </a:solidFill>
              </a:rPr>
              <a:t> install to use raspberry pi)</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https://www.raspberrypi.org/ </a:t>
            </a:r>
            <a:r>
              <a:rPr lang="en-US" altLang="ko-KR" sz="1600" dirty="0" smtClean="0">
                <a:solidFill>
                  <a:schemeClr val="tx1"/>
                </a:solidFill>
              </a:rPr>
              <a:t>(</a:t>
            </a:r>
            <a:r>
              <a:rPr lang="en-US" altLang="ko-KR" sz="1600" dirty="0" err="1" smtClean="0">
                <a:solidFill>
                  <a:schemeClr val="tx1"/>
                </a:solidFill>
              </a:rPr>
              <a:t>rasbian</a:t>
            </a:r>
            <a:r>
              <a:rPr lang="en-US" altLang="ko-KR" sz="1600" dirty="0" smtClean="0">
                <a:solidFill>
                  <a:schemeClr val="tx1"/>
                </a:solidFill>
              </a:rPr>
              <a:t> install reference library to use raspberry pi)</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https://www.circuitbasics.com/raspberry-pi-ds18b20-temperature-sensor-tutorial</a:t>
            </a:r>
            <a:r>
              <a:rPr lang="en-US" altLang="ko-KR" sz="1600" dirty="0" smtClean="0">
                <a:solidFill>
                  <a:schemeClr val="tx1"/>
                </a:solidFill>
              </a:rPr>
              <a:t>/ (temperature sensor example)</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https://blog.naver.com/rhrkdfus/221373635978 </a:t>
            </a:r>
            <a:r>
              <a:rPr lang="en-US" altLang="ko-KR" sz="1600" dirty="0" smtClean="0">
                <a:solidFill>
                  <a:schemeClr val="tx1"/>
                </a:solidFill>
              </a:rPr>
              <a:t>(</a:t>
            </a:r>
            <a:r>
              <a:rPr lang="en-US" altLang="ko-KR" sz="1600" dirty="0" err="1" smtClean="0">
                <a:solidFill>
                  <a:schemeClr val="tx1"/>
                </a:solidFill>
              </a:rPr>
              <a:t>rasbian</a:t>
            </a:r>
            <a:r>
              <a:rPr lang="en-US" altLang="ko-KR" sz="1600" dirty="0" smtClean="0">
                <a:solidFill>
                  <a:schemeClr val="tx1"/>
                </a:solidFill>
              </a:rPr>
              <a:t> wireless mouse solving an obstacle)</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https://www.kocoafab.cc/fboard/view/1089 </a:t>
            </a:r>
            <a:r>
              <a:rPr lang="en-US" altLang="ko-KR" sz="1600" dirty="0" smtClean="0">
                <a:solidFill>
                  <a:schemeClr val="tx1"/>
                </a:solidFill>
              </a:rPr>
              <a:t>(understanding the principles of mini-breadboard)</a:t>
            </a:r>
          </a:p>
          <a:p>
            <a:pPr marL="285750" indent="-285750">
              <a:lnSpc>
                <a:spcPct val="150000"/>
              </a:lnSpc>
              <a:buFont typeface="Arial" panose="020B0604020202020204" pitchFamily="34" charset="0"/>
              <a:buChar char="•"/>
            </a:pPr>
            <a:r>
              <a:rPr lang="en-US" altLang="ko-KR" sz="1600" dirty="0">
                <a:solidFill>
                  <a:schemeClr val="tx1"/>
                </a:solidFill>
              </a:rPr>
              <a:t>https://www.inflearn.com/course/node-js-%EC%9B%B9%EA%B0%9C%EB%B0%9C</a:t>
            </a:r>
            <a:r>
              <a:rPr lang="en-US" altLang="ko-KR" sz="1600" dirty="0" smtClean="0">
                <a:solidFill>
                  <a:schemeClr val="tx1"/>
                </a:solidFill>
              </a:rPr>
              <a:t># (understanding node.js for webserver to handle user requests)</a:t>
            </a:r>
          </a:p>
          <a:p>
            <a:pPr marL="285750" indent="-285750">
              <a:lnSpc>
                <a:spcPct val="150000"/>
              </a:lnSpc>
              <a:buFont typeface="Arial" panose="020B0604020202020204" pitchFamily="34" charset="0"/>
              <a:buChar char="•"/>
            </a:pPr>
            <a:r>
              <a:rPr lang="en-US" altLang="ko-KR" sz="1600" dirty="0">
                <a:solidFill>
                  <a:schemeClr val="tx1"/>
                </a:solidFill>
              </a:rPr>
              <a:t>https://swiperjs.com/api</a:t>
            </a:r>
            <a:r>
              <a:rPr lang="en-US" altLang="ko-KR" sz="1600" dirty="0" smtClean="0">
                <a:solidFill>
                  <a:schemeClr val="tx1"/>
                </a:solidFill>
              </a:rPr>
              <a:t>/ (</a:t>
            </a:r>
            <a:r>
              <a:rPr lang="en-US" altLang="ko-KR" sz="1600" dirty="0" err="1" smtClean="0">
                <a:solidFill>
                  <a:schemeClr val="tx1"/>
                </a:solidFill>
              </a:rPr>
              <a:t>swiper</a:t>
            </a:r>
            <a:r>
              <a:rPr lang="en-US" altLang="ko-KR" sz="1600" dirty="0" smtClean="0">
                <a:solidFill>
                  <a:schemeClr val="tx1"/>
                </a:solidFill>
              </a:rPr>
              <a:t> API to use profile select page)</a:t>
            </a:r>
            <a:endParaRPr lang="en-US" altLang="ko-KR" sz="1600" dirty="0">
              <a:solidFill>
                <a:schemeClr val="tx1"/>
              </a:solidFill>
            </a:endParaRPr>
          </a:p>
        </p:txBody>
      </p:sp>
    </p:spTree>
    <p:extLst>
      <p:ext uri="{BB962C8B-B14F-4D97-AF65-F5344CB8AC3E}">
        <p14:creationId xmlns:p14="http://schemas.microsoft.com/office/powerpoint/2010/main" val="1815642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8F04EAB-6C7D-48B3-92CF-E9E7645E4C30}"/>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7B4B6BF-0FD2-47C3-BC64-7D7D09641ECE}"/>
              </a:ext>
            </a:extLst>
          </p:cNvPr>
          <p:cNvSpPr txBox="1"/>
          <p:nvPr/>
        </p:nvSpPr>
        <p:spPr>
          <a:xfrm>
            <a:off x="465222" y="523116"/>
            <a:ext cx="9653336" cy="707886"/>
          </a:xfrm>
          <a:prstGeom prst="rect">
            <a:avLst/>
          </a:prstGeom>
          <a:noFill/>
        </p:spPr>
        <p:txBody>
          <a:bodyPr wrap="square" rtlCol="0">
            <a:spAutoFit/>
          </a:bodyPr>
          <a:lstStyle/>
          <a:p>
            <a:r>
              <a:rPr lang="en-US" altLang="ko-KR" sz="4000" b="1" dirty="0" err="1" smtClean="0">
                <a:latin typeface="맑은 고딕" panose="020B0503020000020004" pitchFamily="50" charset="-127"/>
                <a:cs typeface="함초롬바탕" panose="02030604000101010101" pitchFamily="18" charset="-127"/>
              </a:rPr>
              <a:t>Github</a:t>
            </a:r>
            <a:r>
              <a:rPr lang="en-US" altLang="ko-KR" sz="4000" b="1" dirty="0" smtClean="0">
                <a:latin typeface="맑은 고딕" panose="020B0503020000020004" pitchFamily="50" charset="-127"/>
                <a:cs typeface="함초롬바탕" panose="02030604000101010101" pitchFamily="18" charset="-127"/>
              </a:rPr>
              <a:t> Introduce</a:t>
            </a:r>
            <a:endParaRPr lang="ko-KR" altLang="en-US" sz="4000" b="1" dirty="0">
              <a:latin typeface="맑은 고딕" panose="020B0503020000020004" pitchFamily="50" charset="-127"/>
              <a:cs typeface="함초롬바탕" panose="02030604000101010101" pitchFamily="18" charset="-127"/>
            </a:endParaRPr>
          </a:p>
        </p:txBody>
      </p:sp>
      <p:sp>
        <p:nvSpPr>
          <p:cNvPr id="6" name="직사각형 5">
            <a:extLst>
              <a:ext uri="{FF2B5EF4-FFF2-40B4-BE49-F238E27FC236}">
                <a16:creationId xmlns:a16="http://schemas.microsoft.com/office/drawing/2014/main" id="{EBB5E121-33D9-4744-9E7C-89E4FF83A3B3}"/>
              </a:ext>
            </a:extLst>
          </p:cNvPr>
          <p:cNvSpPr/>
          <p:nvPr/>
        </p:nvSpPr>
        <p:spPr>
          <a:xfrm>
            <a:off x="86626" y="956641"/>
            <a:ext cx="10267665" cy="2185214"/>
          </a:xfrm>
          <a:prstGeom prst="rect">
            <a:avLst/>
          </a:prstGeom>
          <a:noFill/>
          <a:ln>
            <a:noFill/>
          </a:ln>
        </p:spPr>
        <p:txBody>
          <a:bodyPr wrap="square">
            <a:spAutoFit/>
          </a:bodyPr>
          <a:lstStyle/>
          <a:p>
            <a:pPr algn="ctr"/>
            <a:endParaRPr lang="en-US" altLang="ko-KR" sz="4000" dirty="0" smtClean="0">
              <a:hlinkClick r:id="rId2"/>
            </a:endParaRPr>
          </a:p>
          <a:p>
            <a:pPr algn="ctr"/>
            <a:r>
              <a:rPr lang="en-US" altLang="ko-KR" sz="4000" dirty="0" smtClean="0">
                <a:hlinkClick r:id="rId2"/>
              </a:rPr>
              <a:t>https</a:t>
            </a:r>
            <a:r>
              <a:rPr lang="en-US" altLang="ko-KR" sz="4000" dirty="0">
                <a:hlinkClick r:id="rId2"/>
              </a:rPr>
              <a:t>://</a:t>
            </a:r>
            <a:r>
              <a:rPr lang="en-US" altLang="ko-KR" sz="4000" dirty="0" smtClean="0">
                <a:hlinkClick r:id="rId2"/>
              </a:rPr>
              <a:t>github.com/Ultimate-ItubProject</a:t>
            </a:r>
            <a:endParaRPr lang="en-US" altLang="ko-KR" sz="4000" dirty="0" smtClean="0"/>
          </a:p>
          <a:p>
            <a:pPr algn="ctr"/>
            <a:endParaRPr lang="en-US" altLang="ko-KR" sz="4000" b="1" dirty="0">
              <a:solidFill>
                <a:srgbClr val="767171"/>
              </a:solidFill>
              <a:latin typeface="Consolas" panose="020B0609020204030204" pitchFamily="49" charset="0"/>
            </a:endParaRPr>
          </a:p>
          <a:p>
            <a:pPr algn="just"/>
            <a:endParaRPr lang="en-US" altLang="ko-KR" sz="1600" b="1" dirty="0">
              <a:solidFill>
                <a:srgbClr val="767171"/>
              </a:solidFill>
              <a:latin typeface="Consolas" panose="020B0609020204030204" pitchFamily="49" charset="0"/>
            </a:endParaRPr>
          </a:p>
        </p:txBody>
      </p:sp>
      <p:cxnSp>
        <p:nvCxnSpPr>
          <p:cNvPr id="3" name="직선 연결선 2"/>
          <p:cNvCxnSpPr/>
          <p:nvPr/>
        </p:nvCxnSpPr>
        <p:spPr>
          <a:xfrm>
            <a:off x="847022" y="2569945"/>
            <a:ext cx="0" cy="35035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flipH="1">
            <a:off x="847022" y="3396114"/>
            <a:ext cx="12175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flipH="1">
            <a:off x="847022" y="4685899"/>
            <a:ext cx="12175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flipH="1">
            <a:off x="847022" y="6043062"/>
            <a:ext cx="12175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3"/>
          <a:stretch>
            <a:fillRect/>
          </a:stretch>
        </p:blipFill>
        <p:spPr>
          <a:xfrm>
            <a:off x="2175357" y="2974094"/>
            <a:ext cx="3583185" cy="844039"/>
          </a:xfrm>
          <a:prstGeom prst="rect">
            <a:avLst/>
          </a:prstGeom>
          <a:ln>
            <a:noFill/>
          </a:ln>
          <a:effectLst>
            <a:outerShdw blurRad="292100" dist="139700" dir="2700000" algn="tl" rotWithShape="0">
              <a:srgbClr val="333333">
                <a:alpha val="65000"/>
              </a:srgbClr>
            </a:outerShdw>
          </a:effectLst>
        </p:spPr>
      </p:pic>
      <p:pic>
        <p:nvPicPr>
          <p:cNvPr id="15" name="그림 14"/>
          <p:cNvPicPr>
            <a:picLocks noChangeAspect="1"/>
          </p:cNvPicPr>
          <p:nvPr/>
        </p:nvPicPr>
        <p:blipFill>
          <a:blip r:embed="rId4"/>
          <a:stretch>
            <a:fillRect/>
          </a:stretch>
        </p:blipFill>
        <p:spPr>
          <a:xfrm>
            <a:off x="2175356" y="4263879"/>
            <a:ext cx="3583185" cy="844039"/>
          </a:xfrm>
          <a:prstGeom prst="rect">
            <a:avLst/>
          </a:prstGeom>
          <a:ln>
            <a:noFill/>
          </a:ln>
          <a:effectLst>
            <a:outerShdw blurRad="292100" dist="139700" dir="2700000" algn="tl" rotWithShape="0">
              <a:srgbClr val="333333">
                <a:alpha val="65000"/>
              </a:srgbClr>
            </a:outerShdw>
          </a:effectLst>
        </p:spPr>
      </p:pic>
      <p:pic>
        <p:nvPicPr>
          <p:cNvPr id="16" name="그림 15"/>
          <p:cNvPicPr>
            <a:picLocks noChangeAspect="1"/>
          </p:cNvPicPr>
          <p:nvPr/>
        </p:nvPicPr>
        <p:blipFill>
          <a:blip r:embed="rId5"/>
          <a:stretch>
            <a:fillRect/>
          </a:stretch>
        </p:blipFill>
        <p:spPr>
          <a:xfrm>
            <a:off x="2175356" y="5621042"/>
            <a:ext cx="3583185" cy="844039"/>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B6696BB6-7D56-45BB-A6F8-64C882161F09}"/>
              </a:ext>
            </a:extLst>
          </p:cNvPr>
          <p:cNvSpPr txBox="1"/>
          <p:nvPr/>
        </p:nvSpPr>
        <p:spPr>
          <a:xfrm>
            <a:off x="6160027" y="2741330"/>
            <a:ext cx="5996682" cy="1477328"/>
          </a:xfrm>
          <a:prstGeom prst="rect">
            <a:avLst/>
          </a:prstGeom>
          <a:noFill/>
        </p:spPr>
        <p:txBody>
          <a:bodyPr wrap="square" rtlCol="0">
            <a:spAutoFit/>
          </a:bodyPr>
          <a:lstStyle/>
          <a:p>
            <a:pPr>
              <a:lnSpc>
                <a:spcPct val="150000"/>
              </a:lnSpc>
            </a:pPr>
            <a:r>
              <a:rPr lang="en-US" altLang="ko-KR" sz="2000" b="1" dirty="0" smtClean="0"/>
              <a:t>Repository that storage of databases, </a:t>
            </a:r>
            <a:r>
              <a:rPr lang="en-US" altLang="ko-KR" sz="2000" b="1" dirty="0" err="1" smtClean="0"/>
              <a:t>raspberrypi</a:t>
            </a:r>
            <a:r>
              <a:rPr lang="en-US" altLang="ko-KR" sz="2000" b="1" dirty="0" smtClean="0"/>
              <a:t> codes, and ambiguous files to categorize</a:t>
            </a:r>
          </a:p>
        </p:txBody>
      </p:sp>
      <p:sp>
        <p:nvSpPr>
          <p:cNvPr id="18" name="TextBox 17">
            <a:extLst>
              <a:ext uri="{FF2B5EF4-FFF2-40B4-BE49-F238E27FC236}">
                <a16:creationId xmlns:a16="http://schemas.microsoft.com/office/drawing/2014/main" id="{B6696BB6-7D56-45BB-A6F8-64C882161F09}"/>
              </a:ext>
            </a:extLst>
          </p:cNvPr>
          <p:cNvSpPr txBox="1"/>
          <p:nvPr/>
        </p:nvSpPr>
        <p:spPr>
          <a:xfrm>
            <a:off x="6160027" y="4207818"/>
            <a:ext cx="5996682" cy="956159"/>
          </a:xfrm>
          <a:prstGeom prst="rect">
            <a:avLst/>
          </a:prstGeom>
          <a:noFill/>
        </p:spPr>
        <p:txBody>
          <a:bodyPr wrap="square" rtlCol="0">
            <a:spAutoFit/>
          </a:bodyPr>
          <a:lstStyle/>
          <a:p>
            <a:pPr>
              <a:lnSpc>
                <a:spcPct val="150000"/>
              </a:lnSpc>
            </a:pPr>
            <a:r>
              <a:rPr lang="en-US" altLang="ko-KR" sz="2000" b="1" dirty="0"/>
              <a:t>Repository that </a:t>
            </a:r>
            <a:r>
              <a:rPr lang="en-US" altLang="ko-KR" sz="2000" b="1" dirty="0" smtClean="0"/>
              <a:t> Storage of I-Tub Webpage code consists of HTML, JS, PY codes</a:t>
            </a:r>
          </a:p>
        </p:txBody>
      </p:sp>
      <p:sp>
        <p:nvSpPr>
          <p:cNvPr id="19" name="TextBox 18">
            <a:extLst>
              <a:ext uri="{FF2B5EF4-FFF2-40B4-BE49-F238E27FC236}">
                <a16:creationId xmlns:a16="http://schemas.microsoft.com/office/drawing/2014/main" id="{B6696BB6-7D56-45BB-A6F8-64C882161F09}"/>
              </a:ext>
            </a:extLst>
          </p:cNvPr>
          <p:cNvSpPr txBox="1"/>
          <p:nvPr/>
        </p:nvSpPr>
        <p:spPr>
          <a:xfrm>
            <a:off x="6160027" y="5449418"/>
            <a:ext cx="5996682" cy="1015663"/>
          </a:xfrm>
          <a:prstGeom prst="rect">
            <a:avLst/>
          </a:prstGeom>
          <a:noFill/>
        </p:spPr>
        <p:txBody>
          <a:bodyPr wrap="square" rtlCol="0">
            <a:spAutoFit/>
          </a:bodyPr>
          <a:lstStyle/>
          <a:p>
            <a:pPr>
              <a:lnSpc>
                <a:spcPct val="150000"/>
              </a:lnSpc>
            </a:pPr>
            <a:r>
              <a:rPr lang="en-US" altLang="ko-KR" sz="2000" b="1" dirty="0"/>
              <a:t>Repository that Storage </a:t>
            </a:r>
            <a:r>
              <a:rPr lang="en-US" altLang="ko-KR" sz="2000" b="1" dirty="0" smtClean="0"/>
              <a:t>of Weekly, Middle, Final reports</a:t>
            </a:r>
          </a:p>
        </p:txBody>
      </p:sp>
      <p:graphicFrame>
        <p:nvGraphicFramePr>
          <p:cNvPr id="25" name="표 24"/>
          <p:cNvGraphicFramePr>
            <a:graphicFrameLocks noGrp="1"/>
          </p:cNvGraphicFramePr>
          <p:nvPr>
            <p:extLst>
              <p:ext uri="{D42A27DB-BD31-4B8C-83A1-F6EECF244321}">
                <p14:modId xmlns:p14="http://schemas.microsoft.com/office/powerpoint/2010/main" val="3661131688"/>
              </p:ext>
            </p:extLst>
          </p:nvPr>
        </p:nvGraphicFramePr>
        <p:xfrm>
          <a:off x="5074738" y="330282"/>
          <a:ext cx="6870216" cy="900720"/>
        </p:xfrm>
        <a:graphic>
          <a:graphicData uri="http://schemas.openxmlformats.org/drawingml/2006/table">
            <a:tbl>
              <a:tblPr firstRow="1" bandRow="1">
                <a:tableStyleId>{5C22544A-7EE6-4342-B048-85BDC9FD1C3A}</a:tableStyleId>
              </a:tblPr>
              <a:tblGrid>
                <a:gridCol w="1717554">
                  <a:extLst>
                    <a:ext uri="{9D8B030D-6E8A-4147-A177-3AD203B41FA5}">
                      <a16:colId xmlns:a16="http://schemas.microsoft.com/office/drawing/2014/main" val="2602238461"/>
                    </a:ext>
                  </a:extLst>
                </a:gridCol>
                <a:gridCol w="1717554">
                  <a:extLst>
                    <a:ext uri="{9D8B030D-6E8A-4147-A177-3AD203B41FA5}">
                      <a16:colId xmlns:a16="http://schemas.microsoft.com/office/drawing/2014/main" val="3144423548"/>
                    </a:ext>
                  </a:extLst>
                </a:gridCol>
                <a:gridCol w="1717554">
                  <a:extLst>
                    <a:ext uri="{9D8B030D-6E8A-4147-A177-3AD203B41FA5}">
                      <a16:colId xmlns:a16="http://schemas.microsoft.com/office/drawing/2014/main" val="3116521798"/>
                    </a:ext>
                  </a:extLst>
                </a:gridCol>
                <a:gridCol w="1717554">
                  <a:extLst>
                    <a:ext uri="{9D8B030D-6E8A-4147-A177-3AD203B41FA5}">
                      <a16:colId xmlns:a16="http://schemas.microsoft.com/office/drawing/2014/main" val="59309336"/>
                    </a:ext>
                  </a:extLst>
                </a:gridCol>
              </a:tblGrid>
              <a:tr h="495886">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a:stretch>
                    </a:blipFill>
                  </a:tcPr>
                </a:tc>
                <a:extLst>
                  <a:ext uri="{0D108BD9-81ED-4DB2-BD59-A6C34878D82A}">
                    <a16:rowId xmlns:a16="http://schemas.microsoft.com/office/drawing/2014/main" val="444974137"/>
                  </a:ext>
                </a:extLst>
              </a:tr>
              <a:tr h="404834">
                <a:tc>
                  <a:txBody>
                    <a:bodyPr/>
                    <a:lstStyle/>
                    <a:p>
                      <a:pPr algn="ctr" latinLnBrk="1"/>
                      <a:r>
                        <a:rPr lang="en-US" altLang="ko-KR" dirty="0" smtClean="0"/>
                        <a:t>Lim </a:t>
                      </a:r>
                      <a:r>
                        <a:rPr lang="en-US" altLang="ko-KR" dirty="0" err="1" smtClean="0"/>
                        <a:t>Daein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t>Park </a:t>
                      </a:r>
                      <a:r>
                        <a:rPr lang="en-US" altLang="ko-KR" dirty="0" err="1" smtClean="0"/>
                        <a:t>Jisu</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err="1" smtClean="0"/>
                        <a:t>Jeong</a:t>
                      </a:r>
                      <a:r>
                        <a:rPr lang="en-US" altLang="ko-KR" dirty="0" smtClean="0"/>
                        <a:t> </a:t>
                      </a:r>
                      <a:r>
                        <a:rPr lang="en-US" altLang="ko-KR" dirty="0" err="1" smtClean="0"/>
                        <a:t>Haemin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err="1" smtClean="0"/>
                        <a:t>Seo</a:t>
                      </a:r>
                      <a:r>
                        <a:rPr lang="en-US" altLang="ko-KR" baseline="0" dirty="0" smtClean="0"/>
                        <a:t> </a:t>
                      </a:r>
                      <a:r>
                        <a:rPr lang="en-US" altLang="ko-KR" baseline="0" dirty="0" err="1" smtClean="0"/>
                        <a:t>Jeonguk</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4356463"/>
                  </a:ext>
                </a:extLst>
              </a:tr>
            </a:tbl>
          </a:graphicData>
        </a:graphic>
      </p:graphicFrame>
    </p:spTree>
    <p:extLst>
      <p:ext uri="{BB962C8B-B14F-4D97-AF65-F5344CB8AC3E}">
        <p14:creationId xmlns:p14="http://schemas.microsoft.com/office/powerpoint/2010/main" val="1378606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3FCA96D-33A3-4F8F-8F65-992B97B15DA5}"/>
              </a:ext>
            </a:extLst>
          </p:cNvPr>
          <p:cNvSpPr/>
          <p:nvPr/>
        </p:nvSpPr>
        <p:spPr>
          <a:xfrm>
            <a:off x="4316963" y="2794268"/>
            <a:ext cx="1138790" cy="595761"/>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 name="TextBox 3">
            <a:extLst>
              <a:ext uri="{FF2B5EF4-FFF2-40B4-BE49-F238E27FC236}">
                <a16:creationId xmlns:a16="http://schemas.microsoft.com/office/drawing/2014/main" id="{9DDE03D4-0FBC-4018-A501-15A3D0BECED1}"/>
              </a:ext>
            </a:extLst>
          </p:cNvPr>
          <p:cNvSpPr txBox="1"/>
          <p:nvPr/>
        </p:nvSpPr>
        <p:spPr>
          <a:xfrm>
            <a:off x="4679125" y="2798552"/>
            <a:ext cx="4087187" cy="1015663"/>
          </a:xfrm>
          <a:prstGeom prst="rect">
            <a:avLst/>
          </a:prstGeom>
          <a:noFill/>
        </p:spPr>
        <p:txBody>
          <a:bodyPr wrap="square" rtlCol="0">
            <a:spAutoFit/>
          </a:bodyPr>
          <a:lstStyle/>
          <a:p>
            <a:r>
              <a:rPr lang="en-US" altLang="ko-KR" sz="6000" b="1" dirty="0" smtClean="0">
                <a:ln>
                  <a:solidFill>
                    <a:schemeClr val="accent1">
                      <a:shade val="50000"/>
                      <a:alpha val="0"/>
                    </a:schemeClr>
                  </a:solidFill>
                </a:ln>
                <a:latin typeface="맑은 고딕" panose="020B0503020000020004" pitchFamily="50" charset="-127"/>
              </a:rPr>
              <a:t>Question?</a:t>
            </a:r>
            <a:endParaRPr lang="en-US" altLang="ko-KR" sz="60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567537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3FCA96D-33A3-4F8F-8F65-992B97B15DA5}"/>
              </a:ext>
            </a:extLst>
          </p:cNvPr>
          <p:cNvSpPr/>
          <p:nvPr/>
        </p:nvSpPr>
        <p:spPr>
          <a:xfrm>
            <a:off x="4688187" y="2743752"/>
            <a:ext cx="1138790" cy="595761"/>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9DDE03D4-0FBC-4018-A501-15A3D0BECED1}"/>
              </a:ext>
            </a:extLst>
          </p:cNvPr>
          <p:cNvSpPr txBox="1"/>
          <p:nvPr/>
        </p:nvSpPr>
        <p:spPr>
          <a:xfrm>
            <a:off x="5063439" y="2831682"/>
            <a:ext cx="2855269" cy="1015663"/>
          </a:xfrm>
          <a:prstGeom prst="rect">
            <a:avLst/>
          </a:prstGeom>
          <a:noFill/>
        </p:spPr>
        <p:txBody>
          <a:bodyPr wrap="square" rtlCol="0">
            <a:spAutoFit/>
          </a:bodyPr>
          <a:lstStyle/>
          <a:p>
            <a:r>
              <a:rPr lang="en-US" altLang="ko-KR" sz="6000" b="1" dirty="0" smtClean="0">
                <a:ln>
                  <a:solidFill>
                    <a:schemeClr val="accent1">
                      <a:shade val="50000"/>
                      <a:alpha val="0"/>
                    </a:schemeClr>
                  </a:solidFill>
                </a:ln>
                <a:latin typeface="맑은 고딕" panose="020B0503020000020004" pitchFamily="50" charset="-127"/>
              </a:rPr>
              <a:t>Thanks.</a:t>
            </a:r>
            <a:endParaRPr lang="en-US" altLang="ko-KR" sz="60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96276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DC2E80FA-5D49-4E17-925B-617AEB1393C6}"/>
              </a:ext>
            </a:extLst>
          </p:cNvPr>
          <p:cNvSpPr/>
          <p:nvPr/>
        </p:nvSpPr>
        <p:spPr>
          <a:xfrm>
            <a:off x="3036981" y="2875001"/>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C9DAF82C-ADFD-4B48-B29F-3AE82A1617AC}"/>
              </a:ext>
            </a:extLst>
          </p:cNvPr>
          <p:cNvSpPr txBox="1"/>
          <p:nvPr/>
        </p:nvSpPr>
        <p:spPr>
          <a:xfrm>
            <a:off x="2668828" y="2875002"/>
            <a:ext cx="7330365"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Topic Selection</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2931458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구부러진 연결선 3"/>
          <p:cNvCxnSpPr/>
          <p:nvPr/>
        </p:nvCxnSpPr>
        <p:spPr>
          <a:xfrm rot="16200000" flipV="1">
            <a:off x="8825527" y="1328598"/>
            <a:ext cx="531553" cy="281576"/>
          </a:xfrm>
          <a:prstGeom prst="curvedConnector3">
            <a:avLst>
              <a:gd name="adj1" fmla="val 50000"/>
            </a:avLst>
          </a:prstGeom>
          <a:ln w="38100">
            <a:solidFill>
              <a:srgbClr val="F0D252"/>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89AAFAD0-5F1B-47D7-B4A2-E83B36ABEA9B}"/>
              </a:ext>
            </a:extLst>
          </p:cNvPr>
          <p:cNvSpPr/>
          <p:nvPr/>
        </p:nvSpPr>
        <p:spPr>
          <a:xfrm>
            <a:off x="8634801" y="1589850"/>
            <a:ext cx="1800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직사각형 9">
            <a:extLst>
              <a:ext uri="{FF2B5EF4-FFF2-40B4-BE49-F238E27FC236}">
                <a16:creationId xmlns:a16="http://schemas.microsoft.com/office/drawing/2014/main" id="{89AAFAD0-5F1B-47D7-B4A2-E83B36ABEA9B}"/>
              </a:ext>
            </a:extLst>
          </p:cNvPr>
          <p:cNvSpPr/>
          <p:nvPr/>
        </p:nvSpPr>
        <p:spPr>
          <a:xfrm>
            <a:off x="2420879" y="3467297"/>
            <a:ext cx="3744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직사각형 10">
            <a:extLst>
              <a:ext uri="{FF2B5EF4-FFF2-40B4-BE49-F238E27FC236}">
                <a16:creationId xmlns:a16="http://schemas.microsoft.com/office/drawing/2014/main" id="{89AAFAD0-5F1B-47D7-B4A2-E83B36ABEA9B}"/>
              </a:ext>
            </a:extLst>
          </p:cNvPr>
          <p:cNvSpPr/>
          <p:nvPr/>
        </p:nvSpPr>
        <p:spPr>
          <a:xfrm>
            <a:off x="6365781" y="3001206"/>
            <a:ext cx="3240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직사각형 11">
            <a:extLst>
              <a:ext uri="{FF2B5EF4-FFF2-40B4-BE49-F238E27FC236}">
                <a16:creationId xmlns:a16="http://schemas.microsoft.com/office/drawing/2014/main" id="{89AAFAD0-5F1B-47D7-B4A2-E83B36ABEA9B}"/>
              </a:ext>
            </a:extLst>
          </p:cNvPr>
          <p:cNvSpPr/>
          <p:nvPr/>
        </p:nvSpPr>
        <p:spPr>
          <a:xfrm>
            <a:off x="5232423" y="2554457"/>
            <a:ext cx="2610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직사각형 14">
            <a:extLst>
              <a:ext uri="{FF2B5EF4-FFF2-40B4-BE49-F238E27FC236}">
                <a16:creationId xmlns:a16="http://schemas.microsoft.com/office/drawing/2014/main" id="{89AAFAD0-5F1B-47D7-B4A2-E83B36ABEA9B}"/>
              </a:ext>
            </a:extLst>
          </p:cNvPr>
          <p:cNvSpPr/>
          <p:nvPr/>
        </p:nvSpPr>
        <p:spPr>
          <a:xfrm>
            <a:off x="404260" y="16094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TextBox 15">
            <a:extLst>
              <a:ext uri="{FF2B5EF4-FFF2-40B4-BE49-F238E27FC236}">
                <a16:creationId xmlns:a16="http://schemas.microsoft.com/office/drawing/2014/main" id="{79926764-7BB4-4871-8C70-108B8CC68A5B}"/>
              </a:ext>
            </a:extLst>
          </p:cNvPr>
          <p:cNvSpPr txBox="1"/>
          <p:nvPr/>
        </p:nvSpPr>
        <p:spPr>
          <a:xfrm>
            <a:off x="465221" y="171934"/>
            <a:ext cx="6205689"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Topic </a:t>
            </a:r>
            <a:r>
              <a:rPr lang="en-US" altLang="ko-KR" sz="4000" b="1" dirty="0">
                <a:latin typeface="맑은 고딕" panose="020B0503020000020004" pitchFamily="50" charset="-127"/>
                <a:cs typeface="함초롬바탕" panose="02030604000101010101" pitchFamily="18" charset="-127"/>
              </a:rPr>
              <a:t>selection</a:t>
            </a:r>
            <a:endParaRPr lang="ko-KR" altLang="en-US" sz="4000" b="1" dirty="0">
              <a:latin typeface="맑은 고딕" panose="020B0503020000020004" pitchFamily="50" charset="-127"/>
              <a:cs typeface="함초롬바탕" panose="02030604000101010101" pitchFamily="18" charset="-127"/>
            </a:endParaRPr>
          </a:p>
        </p:txBody>
      </p:sp>
      <p:sp>
        <p:nvSpPr>
          <p:cNvPr id="18" name="TextBox 17">
            <a:extLst>
              <a:ext uri="{FF2B5EF4-FFF2-40B4-BE49-F238E27FC236}">
                <a16:creationId xmlns:a16="http://schemas.microsoft.com/office/drawing/2014/main" id="{79926764-7BB4-4871-8C70-108B8CC68A5B}"/>
              </a:ext>
            </a:extLst>
          </p:cNvPr>
          <p:cNvSpPr txBox="1"/>
          <p:nvPr/>
        </p:nvSpPr>
        <p:spPr>
          <a:xfrm>
            <a:off x="1730441" y="1033438"/>
            <a:ext cx="5694947" cy="461665"/>
          </a:xfrm>
          <a:prstGeom prst="rect">
            <a:avLst/>
          </a:prstGeom>
          <a:noFill/>
        </p:spPr>
        <p:txBody>
          <a:bodyPr wrap="square" rtlCol="0">
            <a:spAutoFit/>
          </a:bodyPr>
          <a:lstStyle/>
          <a:p>
            <a:r>
              <a:rPr lang="en-US" altLang="ko-KR" sz="2400" b="1" dirty="0" smtClean="0">
                <a:latin typeface="맑은 고딕" panose="020B0503020000020004" pitchFamily="50" charset="-127"/>
                <a:cs typeface="함초롬바탕" panose="02030604000101010101" pitchFamily="18" charset="-127"/>
              </a:rPr>
              <a:t>Development motivation</a:t>
            </a:r>
            <a:endParaRPr lang="ko-KR" altLang="en-US" sz="2400" b="1" dirty="0">
              <a:latin typeface="맑은 고딕" panose="020B0503020000020004" pitchFamily="50" charset="-127"/>
              <a:cs typeface="함초롬바탕" panose="02030604000101010101" pitchFamily="18" charset="-127"/>
            </a:endParaRPr>
          </a:p>
        </p:txBody>
      </p:sp>
      <p:sp>
        <p:nvSpPr>
          <p:cNvPr id="21" name="TextBox 20">
            <a:extLst>
              <a:ext uri="{FF2B5EF4-FFF2-40B4-BE49-F238E27FC236}">
                <a16:creationId xmlns:a16="http://schemas.microsoft.com/office/drawing/2014/main" id="{79926764-7BB4-4871-8C70-108B8CC68A5B}"/>
              </a:ext>
            </a:extLst>
          </p:cNvPr>
          <p:cNvSpPr txBox="1"/>
          <p:nvPr/>
        </p:nvSpPr>
        <p:spPr>
          <a:xfrm>
            <a:off x="1730441" y="1998797"/>
            <a:ext cx="3850149" cy="461665"/>
          </a:xfrm>
          <a:prstGeom prst="rect">
            <a:avLst/>
          </a:prstGeom>
          <a:noFill/>
        </p:spPr>
        <p:txBody>
          <a:bodyPr wrap="square" rtlCol="0">
            <a:spAutoFit/>
          </a:bodyPr>
          <a:lstStyle/>
          <a:p>
            <a:r>
              <a:rPr lang="en-US" altLang="ko-KR" sz="2400" b="1" dirty="0" smtClean="0">
                <a:latin typeface="맑은 고딕" panose="020B0503020000020004" pitchFamily="50" charset="-127"/>
                <a:cs typeface="함초롬바탕" panose="02030604000101010101" pitchFamily="18" charset="-127"/>
              </a:rPr>
              <a:t>Development purpose</a:t>
            </a:r>
            <a:endParaRPr lang="ko-KR" altLang="en-US" sz="2400" b="1" dirty="0">
              <a:latin typeface="맑은 고딕" panose="020B0503020000020004" pitchFamily="50" charset="-127"/>
              <a:cs typeface="함초롬바탕" panose="02030604000101010101" pitchFamily="18" charset="-127"/>
            </a:endParaRPr>
          </a:p>
        </p:txBody>
      </p:sp>
      <p:sp>
        <p:nvSpPr>
          <p:cNvPr id="22" name="TextBox 21">
            <a:extLst>
              <a:ext uri="{FF2B5EF4-FFF2-40B4-BE49-F238E27FC236}">
                <a16:creationId xmlns:a16="http://schemas.microsoft.com/office/drawing/2014/main" id="{79926764-7BB4-4871-8C70-108B8CC68A5B}"/>
              </a:ext>
            </a:extLst>
          </p:cNvPr>
          <p:cNvSpPr txBox="1"/>
          <p:nvPr/>
        </p:nvSpPr>
        <p:spPr>
          <a:xfrm>
            <a:off x="2009150" y="2406809"/>
            <a:ext cx="9445442" cy="1477328"/>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Automated system for more convenient use</a:t>
            </a:r>
            <a:endParaRPr lang="en-US" altLang="ko-KR" sz="2000" b="1" dirty="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 allow users to take a bath in their favorite environment</a:t>
            </a:r>
            <a:endParaRPr lang="en-US" altLang="ko-KR" sz="2000" b="1" dirty="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 maximize user convenience by combining with big data</a:t>
            </a:r>
            <a:endParaRPr lang="en-US" altLang="ko-KR" sz="2000" b="1" dirty="0">
              <a:latin typeface="맑은 고딕" panose="020B0503020000020004" pitchFamily="50" charset="-127"/>
              <a:cs typeface="함초롬바탕" panose="02030604000101010101" pitchFamily="18" charset="-127"/>
            </a:endParaRPr>
          </a:p>
        </p:txBody>
      </p:sp>
      <p:sp>
        <p:nvSpPr>
          <p:cNvPr id="2" name="타원 1">
            <a:extLst>
              <a:ext uri="{FF2B5EF4-FFF2-40B4-BE49-F238E27FC236}">
                <a16:creationId xmlns:a16="http://schemas.microsoft.com/office/drawing/2014/main" id="{3B85DD87-EC7E-4871-AB5A-A089BDB4BEFE}"/>
              </a:ext>
            </a:extLst>
          </p:cNvPr>
          <p:cNvSpPr/>
          <p:nvPr/>
        </p:nvSpPr>
        <p:spPr>
          <a:xfrm>
            <a:off x="1542461" y="2135639"/>
            <a:ext cx="187980" cy="187980"/>
          </a:xfrm>
          <a:prstGeom prst="ellipse">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타원 25">
            <a:extLst>
              <a:ext uri="{FF2B5EF4-FFF2-40B4-BE49-F238E27FC236}">
                <a16:creationId xmlns:a16="http://schemas.microsoft.com/office/drawing/2014/main" id="{B6443B5A-47F0-4C81-983B-010A8817C0B7}"/>
              </a:ext>
            </a:extLst>
          </p:cNvPr>
          <p:cNvSpPr/>
          <p:nvPr/>
        </p:nvSpPr>
        <p:spPr>
          <a:xfrm>
            <a:off x="1513432" y="1169912"/>
            <a:ext cx="209227" cy="187980"/>
          </a:xfrm>
          <a:prstGeom prst="ellipse">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TextBox 16">
            <a:extLst>
              <a:ext uri="{FF2B5EF4-FFF2-40B4-BE49-F238E27FC236}">
                <a16:creationId xmlns:a16="http://schemas.microsoft.com/office/drawing/2014/main" id="{79926764-7BB4-4871-8C70-108B8CC68A5B}"/>
              </a:ext>
            </a:extLst>
          </p:cNvPr>
          <p:cNvSpPr txBox="1"/>
          <p:nvPr/>
        </p:nvSpPr>
        <p:spPr>
          <a:xfrm>
            <a:off x="2009150" y="1454702"/>
            <a:ext cx="9445442" cy="494494"/>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 make the bath ate the start and end of the day </a:t>
            </a:r>
            <a:r>
              <a:rPr lang="en-US" altLang="ko-KR" sz="2000" b="1" dirty="0">
                <a:latin typeface="맑은 고딕" panose="020B0503020000020004" pitchFamily="50" charset="-127"/>
                <a:cs typeface="함초롬바탕" panose="02030604000101010101" pitchFamily="18" charset="-127"/>
              </a:rPr>
              <a:t>more valuable</a:t>
            </a:r>
          </a:p>
        </p:txBody>
      </p:sp>
      <p:grpSp>
        <p:nvGrpSpPr>
          <p:cNvPr id="9" name="그룹 8"/>
          <p:cNvGrpSpPr/>
          <p:nvPr/>
        </p:nvGrpSpPr>
        <p:grpSpPr>
          <a:xfrm>
            <a:off x="7107369" y="789585"/>
            <a:ext cx="4941583" cy="414024"/>
            <a:chOff x="5912808" y="1460807"/>
            <a:chExt cx="4941583" cy="414024"/>
          </a:xfrm>
        </p:grpSpPr>
        <p:sp>
          <p:nvSpPr>
            <p:cNvPr id="19" name="TextBox 18">
              <a:extLst>
                <a:ext uri="{FF2B5EF4-FFF2-40B4-BE49-F238E27FC236}">
                  <a16:creationId xmlns:a16="http://schemas.microsoft.com/office/drawing/2014/main" id="{79926764-7BB4-4871-8C70-108B8CC68A5B}"/>
                </a:ext>
              </a:extLst>
            </p:cNvPr>
            <p:cNvSpPr txBox="1"/>
            <p:nvPr/>
          </p:nvSpPr>
          <p:spPr>
            <a:xfrm>
              <a:off x="5912808" y="1460807"/>
              <a:ext cx="4941583" cy="414024"/>
            </a:xfrm>
            <a:prstGeom prst="rect">
              <a:avLst/>
            </a:prstGeom>
            <a:noFill/>
          </p:spPr>
          <p:txBody>
            <a:bodyPr wrap="square" rtlCol="0">
              <a:spAutoFit/>
            </a:bodyPr>
            <a:lstStyle/>
            <a:p>
              <a:pPr>
                <a:lnSpc>
                  <a:spcPct val="150000"/>
                </a:lnSpc>
                <a:buClr>
                  <a:srgbClr val="F0D252"/>
                </a:buClr>
              </a:pPr>
              <a:r>
                <a:rPr lang="en-US" altLang="ko-KR" sz="1600" b="1" dirty="0" smtClean="0">
                  <a:latin typeface="맑은 고딕" panose="020B0503020000020004" pitchFamily="50" charset="-127"/>
                  <a:cs typeface="함초롬바탕" panose="02030604000101010101" pitchFamily="18" charset="-127"/>
                </a:rPr>
                <a:t>Simply bathing</a:t>
              </a:r>
              <a:r>
                <a:rPr lang="ko-KR" altLang="en-US" sz="1600" b="1" dirty="0" smtClean="0">
                  <a:latin typeface="맑은 고딕" panose="020B0503020000020004" pitchFamily="50" charset="-127"/>
                  <a:cs typeface="함초롬바탕" panose="02030604000101010101" pitchFamily="18" charset="-127"/>
                </a:rPr>
                <a:t> </a:t>
              </a:r>
              <a:r>
                <a:rPr lang="en-US" altLang="ko-KR" sz="1600" b="1" dirty="0" smtClean="0">
                  <a:latin typeface="맑은 고딕" panose="020B0503020000020004" pitchFamily="50" charset="-127"/>
                  <a:cs typeface="함초롬바탕" panose="02030604000101010101" pitchFamily="18" charset="-127"/>
                </a:rPr>
                <a:t>      Getting Rest and Enjoyment</a:t>
              </a:r>
              <a:endParaRPr lang="en-US" altLang="ko-KR" sz="1600" b="1" dirty="0">
                <a:latin typeface="맑은 고딕" panose="020B0503020000020004" pitchFamily="50" charset="-127"/>
                <a:cs typeface="함초롬바탕" panose="02030604000101010101" pitchFamily="18" charset="-127"/>
              </a:endParaRPr>
            </a:p>
          </p:txBody>
        </p:sp>
        <p:cxnSp>
          <p:nvCxnSpPr>
            <p:cNvPr id="8" name="직선 화살표 연결선 7"/>
            <p:cNvCxnSpPr/>
            <p:nvPr/>
          </p:nvCxnSpPr>
          <p:spPr>
            <a:xfrm>
              <a:off x="7598071" y="1704660"/>
              <a:ext cx="315764" cy="0"/>
            </a:xfrm>
            <a:prstGeom prst="straightConnector1">
              <a:avLst/>
            </a:prstGeom>
            <a:ln w="38100">
              <a:solidFill>
                <a:srgbClr val="F0D252"/>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9926764-7BB4-4871-8C70-108B8CC68A5B}"/>
              </a:ext>
            </a:extLst>
          </p:cNvPr>
          <p:cNvSpPr txBox="1"/>
          <p:nvPr/>
        </p:nvSpPr>
        <p:spPr>
          <a:xfrm>
            <a:off x="1730441" y="3870079"/>
            <a:ext cx="5694947" cy="461665"/>
          </a:xfrm>
          <a:prstGeom prst="rect">
            <a:avLst/>
          </a:prstGeom>
          <a:noFill/>
        </p:spPr>
        <p:txBody>
          <a:bodyPr wrap="square" rtlCol="0">
            <a:spAutoFit/>
          </a:bodyPr>
          <a:lstStyle/>
          <a:p>
            <a:r>
              <a:rPr lang="en-US" altLang="ko-KR" sz="2400" b="1" dirty="0" smtClean="0">
                <a:latin typeface="맑은 고딕" panose="020B0503020000020004" pitchFamily="50" charset="-127"/>
                <a:cs typeface="함초롬바탕" panose="02030604000101010101" pitchFamily="18" charset="-127"/>
              </a:rPr>
              <a:t>Expectancy effects</a:t>
            </a:r>
            <a:endParaRPr lang="ko-KR" altLang="en-US" sz="2400" b="1" dirty="0">
              <a:latin typeface="맑은 고딕" panose="020B0503020000020004" pitchFamily="50" charset="-127"/>
              <a:cs typeface="함초롬바탕" panose="02030604000101010101" pitchFamily="18" charset="-127"/>
            </a:endParaRPr>
          </a:p>
        </p:txBody>
      </p:sp>
      <p:sp>
        <p:nvSpPr>
          <p:cNvPr id="28" name="타원 27">
            <a:extLst>
              <a:ext uri="{FF2B5EF4-FFF2-40B4-BE49-F238E27FC236}">
                <a16:creationId xmlns:a16="http://schemas.microsoft.com/office/drawing/2014/main" id="{B6443B5A-47F0-4C81-983B-010A8817C0B7}"/>
              </a:ext>
            </a:extLst>
          </p:cNvPr>
          <p:cNvSpPr/>
          <p:nvPr/>
        </p:nvSpPr>
        <p:spPr>
          <a:xfrm>
            <a:off x="1513432" y="4052935"/>
            <a:ext cx="209227" cy="187980"/>
          </a:xfrm>
          <a:prstGeom prst="ellipse">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9" name="TextBox 28">
            <a:extLst>
              <a:ext uri="{FF2B5EF4-FFF2-40B4-BE49-F238E27FC236}">
                <a16:creationId xmlns:a16="http://schemas.microsoft.com/office/drawing/2014/main" id="{79926764-7BB4-4871-8C70-108B8CC68A5B}"/>
              </a:ext>
            </a:extLst>
          </p:cNvPr>
          <p:cNvSpPr txBox="1"/>
          <p:nvPr/>
        </p:nvSpPr>
        <p:spPr>
          <a:xfrm>
            <a:off x="2009149" y="4294562"/>
            <a:ext cx="11031517" cy="1938992"/>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Satisfy the needs of younger generations						     who want customized services and convenient use</a:t>
            </a:r>
          </a:p>
          <a:p>
            <a:pPr marL="342900" indent="-342900">
              <a:lnSpc>
                <a:spcPct val="150000"/>
              </a:lnSpc>
              <a:buClr>
                <a:srgbClr val="F0D252"/>
              </a:buClr>
              <a:buFont typeface="Arial" panose="020B0604020202020204" pitchFamily="34" charset="0"/>
              <a:buChar char="•"/>
            </a:pPr>
            <a:r>
              <a:rPr lang="en-US" altLang="ko-KR" sz="2000" b="1" dirty="0">
                <a:latin typeface="맑은 고딕" panose="020B0503020000020004" pitchFamily="50" charset="-127"/>
                <a:cs typeface="함초롬바탕" panose="02030604000101010101" pitchFamily="18" charset="-127"/>
              </a:rPr>
              <a:t>Expected that will be </a:t>
            </a:r>
            <a:r>
              <a:rPr lang="en-US" altLang="ko-KR" sz="2000" b="1" dirty="0" smtClean="0">
                <a:latin typeface="맑은 고딕" panose="020B0503020000020004" pitchFamily="50" charset="-127"/>
                <a:cs typeface="함초롬바탕" panose="02030604000101010101" pitchFamily="18" charset="-127"/>
              </a:rPr>
              <a:t>contents							   such </a:t>
            </a:r>
            <a:r>
              <a:rPr lang="en-US" altLang="ko-KR" sz="2000" b="1" dirty="0">
                <a:latin typeface="맑은 고딕" panose="020B0503020000020004" pitchFamily="50" charset="-127"/>
                <a:cs typeface="함초롬바탕" panose="02030604000101010101" pitchFamily="18" charset="-127"/>
              </a:rPr>
              <a:t>as </a:t>
            </a:r>
            <a:r>
              <a:rPr lang="en-US" altLang="ko-KR" sz="2000" b="1" dirty="0" err="1">
                <a:latin typeface="맑은 고딕" panose="020B0503020000020004" pitchFamily="50" charset="-127"/>
                <a:cs typeface="함초롬바탕" panose="02030604000101010101" pitchFamily="18" charset="-127"/>
              </a:rPr>
              <a:t>Jimjilbang</a:t>
            </a:r>
            <a:r>
              <a:rPr lang="en-US" altLang="ko-KR" sz="2000" b="1" dirty="0">
                <a:latin typeface="맑은 고딕" panose="020B0503020000020004" pitchFamily="50" charset="-127"/>
                <a:cs typeface="함초롬바탕" panose="02030604000101010101" pitchFamily="18" charset="-127"/>
              </a:rPr>
              <a:t> instead of ending in simply bathing</a:t>
            </a:r>
          </a:p>
        </p:txBody>
      </p:sp>
    </p:spTree>
    <p:extLst>
      <p:ext uri="{BB962C8B-B14F-4D97-AF65-F5344CB8AC3E}">
        <p14:creationId xmlns:p14="http://schemas.microsoft.com/office/powerpoint/2010/main" val="497581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89AAFAD0-5F1B-47D7-B4A2-E83B36ABEA9B}"/>
              </a:ext>
            </a:extLst>
          </p:cNvPr>
          <p:cNvSpPr/>
          <p:nvPr/>
        </p:nvSpPr>
        <p:spPr>
          <a:xfrm>
            <a:off x="404260" y="16094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TextBox 15">
            <a:extLst>
              <a:ext uri="{FF2B5EF4-FFF2-40B4-BE49-F238E27FC236}">
                <a16:creationId xmlns:a16="http://schemas.microsoft.com/office/drawing/2014/main" id="{79926764-7BB4-4871-8C70-108B8CC68A5B}"/>
              </a:ext>
            </a:extLst>
          </p:cNvPr>
          <p:cNvSpPr txBox="1"/>
          <p:nvPr/>
        </p:nvSpPr>
        <p:spPr>
          <a:xfrm>
            <a:off x="465220" y="171934"/>
            <a:ext cx="1040125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Relevant Research or Project</a:t>
            </a:r>
            <a:endParaRPr lang="ko-KR" altLang="en-US" sz="4000" b="1" dirty="0">
              <a:latin typeface="맑은 고딕" panose="020B0503020000020004" pitchFamily="50" charset="-127"/>
              <a:cs typeface="함초롬바탕" panose="02030604000101010101" pitchFamily="18" charset="-127"/>
            </a:endParaRPr>
          </a:p>
        </p:txBody>
      </p:sp>
      <p:sp>
        <p:nvSpPr>
          <p:cNvPr id="29" name="TextBox 28">
            <a:extLst>
              <a:ext uri="{FF2B5EF4-FFF2-40B4-BE49-F238E27FC236}">
                <a16:creationId xmlns:a16="http://schemas.microsoft.com/office/drawing/2014/main" id="{79926764-7BB4-4871-8C70-108B8CC68A5B}"/>
              </a:ext>
            </a:extLst>
          </p:cNvPr>
          <p:cNvSpPr txBox="1"/>
          <p:nvPr/>
        </p:nvSpPr>
        <p:spPr>
          <a:xfrm>
            <a:off x="404260" y="879820"/>
            <a:ext cx="11031517" cy="956159"/>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dirty="0">
                <a:hlinkClick r:id="rId2"/>
              </a:rPr>
              <a:t>http://</a:t>
            </a:r>
            <a:r>
              <a:rPr lang="en-US" altLang="ko-KR" sz="2000" dirty="0" smtClean="0">
                <a:hlinkClick r:id="rId2"/>
              </a:rPr>
              <a:t>www.ntrexgo.com/archives/31916</a:t>
            </a:r>
            <a:r>
              <a:rPr lang="en-US" altLang="ko-KR" sz="2000" dirty="0" smtClean="0"/>
              <a:t> &lt;Smart bathtub&gt;</a:t>
            </a:r>
          </a:p>
          <a:p>
            <a:pPr marL="342900" indent="-342900">
              <a:lnSpc>
                <a:spcPct val="150000"/>
              </a:lnSpc>
              <a:buClr>
                <a:srgbClr val="F0D252"/>
              </a:buClr>
              <a:buFont typeface="Arial" panose="020B0604020202020204" pitchFamily="34" charset="0"/>
              <a:buChar char="•"/>
            </a:pPr>
            <a:endParaRPr lang="en-US" altLang="ko-KR" sz="2000" b="1" dirty="0">
              <a:latin typeface="맑은 고딕" panose="020B0503020000020004" pitchFamily="50" charset="-127"/>
              <a:cs typeface="함초롬바탕" panose="02030604000101010101" pitchFamily="18" charset="-127"/>
            </a:endParaRPr>
          </a:p>
        </p:txBody>
      </p:sp>
      <p:pic>
        <p:nvPicPr>
          <p:cNvPr id="2" name="그림 1"/>
          <p:cNvPicPr>
            <a:picLocks noChangeAspect="1"/>
          </p:cNvPicPr>
          <p:nvPr/>
        </p:nvPicPr>
        <p:blipFill>
          <a:blip r:embed="rId3"/>
          <a:stretch>
            <a:fillRect/>
          </a:stretch>
        </p:blipFill>
        <p:spPr>
          <a:xfrm>
            <a:off x="404260" y="3638762"/>
            <a:ext cx="5505733" cy="3035456"/>
          </a:xfrm>
          <a:prstGeom prst="rect">
            <a:avLst/>
          </a:prstGeom>
        </p:spPr>
      </p:pic>
      <p:pic>
        <p:nvPicPr>
          <p:cNvPr id="3" name="그림 2"/>
          <p:cNvPicPr>
            <a:picLocks noChangeAspect="1"/>
          </p:cNvPicPr>
          <p:nvPr/>
        </p:nvPicPr>
        <p:blipFill>
          <a:blip r:embed="rId4"/>
          <a:stretch>
            <a:fillRect/>
          </a:stretch>
        </p:blipFill>
        <p:spPr>
          <a:xfrm>
            <a:off x="1648923" y="1357899"/>
            <a:ext cx="3016405" cy="2368672"/>
          </a:xfrm>
          <a:prstGeom prst="rect">
            <a:avLst/>
          </a:prstGeom>
        </p:spPr>
      </p:pic>
      <p:sp>
        <p:nvSpPr>
          <p:cNvPr id="7" name="TextBox 6">
            <a:extLst>
              <a:ext uri="{FF2B5EF4-FFF2-40B4-BE49-F238E27FC236}">
                <a16:creationId xmlns:a16="http://schemas.microsoft.com/office/drawing/2014/main" id="{79926764-7BB4-4871-8C70-108B8CC68A5B}"/>
              </a:ext>
            </a:extLst>
          </p:cNvPr>
          <p:cNvSpPr txBox="1"/>
          <p:nvPr/>
        </p:nvSpPr>
        <p:spPr>
          <a:xfrm>
            <a:off x="5920019" y="1533965"/>
            <a:ext cx="6271982" cy="5170646"/>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Pusan National University In 2016</a:t>
            </a:r>
          </a:p>
          <a:p>
            <a:pPr>
              <a:lnSpc>
                <a:spcPct val="150000"/>
              </a:lnSpc>
              <a:buClr>
                <a:srgbClr val="F0D252"/>
              </a:buClr>
            </a:pPr>
            <a:r>
              <a:rPr lang="en-US" altLang="ko-KR" sz="2000" b="1" dirty="0" smtClean="0">
                <a:latin typeface="맑은 고딕" panose="020B0503020000020004" pitchFamily="50" charset="-127"/>
                <a:cs typeface="함초롬바탕" panose="02030604000101010101" pitchFamily="18" charset="-127"/>
              </a:rPr>
              <a:t> ICT Convergence Project Contest</a:t>
            </a:r>
          </a:p>
          <a:p>
            <a:pPr marL="342900" indent="-342900">
              <a:lnSpc>
                <a:spcPct val="150000"/>
              </a:lnSpc>
              <a:buClr>
                <a:srgbClr val="F0D252"/>
              </a:buClr>
              <a:buFont typeface="Arial" panose="020B0604020202020204" pitchFamily="34" charset="0"/>
              <a:buChar char="•"/>
            </a:pPr>
            <a:endParaRPr lang="en-US" altLang="ko-KR" sz="2000" b="1" dirty="0" smtClean="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Topic : Bathtub that added smart function</a:t>
            </a: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Function List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 	</a:t>
            </a:r>
          </a:p>
          <a:p>
            <a:pPr>
              <a:lnSpc>
                <a:spcPct val="150000"/>
              </a:lnSpc>
              <a:buClr>
                <a:srgbClr val="F0D252"/>
              </a:buClr>
            </a:pPr>
            <a:r>
              <a:rPr lang="en-US" altLang="ko-KR" sz="2000" b="1" dirty="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1. </a:t>
            </a:r>
            <a:r>
              <a:rPr lang="en-US" altLang="ko-KR" sz="2000" b="1" dirty="0" err="1" smtClean="0">
                <a:latin typeface="맑은 고딕" panose="020B0503020000020004" pitchFamily="50" charset="-127"/>
                <a:cs typeface="함초롬바탕" panose="02030604000101010101" pitchFamily="18" charset="-127"/>
              </a:rPr>
              <a:t>Waterlevel</a:t>
            </a:r>
            <a:r>
              <a:rPr lang="en-US" altLang="ko-KR" sz="2000" b="1" dirty="0" smtClean="0">
                <a:latin typeface="맑은 고딕" panose="020B0503020000020004" pitchFamily="50" charset="-127"/>
                <a:cs typeface="함초롬바탕" panose="02030604000101010101" pitchFamily="18" charset="-127"/>
              </a:rPr>
              <a:t> control</a:t>
            </a:r>
            <a:endParaRPr lang="en-US" altLang="ko-KR" sz="2000" b="1" dirty="0">
              <a:latin typeface="맑은 고딕" panose="020B0503020000020004" pitchFamily="50" charset="-127"/>
              <a:cs typeface="함초롬바탕" panose="02030604000101010101" pitchFamily="18" charset="-127"/>
            </a:endParaRPr>
          </a:p>
          <a:p>
            <a:pPr>
              <a:lnSpc>
                <a:spcPct val="150000"/>
              </a:lnSpc>
              <a:buClr>
                <a:srgbClr val="F0D252"/>
              </a:buClr>
            </a:pPr>
            <a:r>
              <a:rPr lang="en-US" altLang="ko-KR" sz="2000" b="1" dirty="0" smtClean="0">
                <a:latin typeface="맑은 고딕" panose="020B0503020000020004" pitchFamily="50" charset="-127"/>
                <a:cs typeface="함초롬바탕" panose="02030604000101010101" pitchFamily="18" charset="-127"/>
              </a:rPr>
              <a:t>	2</a:t>
            </a:r>
            <a:r>
              <a:rPr lang="en-US" altLang="ko-KR" sz="2000" b="1" dirty="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Setting and maintaining the 		temperature of water</a:t>
            </a:r>
            <a:endParaRPr lang="en-US" altLang="ko-KR" sz="2000" b="1" dirty="0">
              <a:latin typeface="맑은 고딕" panose="020B0503020000020004" pitchFamily="50" charset="-127"/>
              <a:cs typeface="함초롬바탕" panose="02030604000101010101" pitchFamily="18" charset="-127"/>
            </a:endParaRPr>
          </a:p>
          <a:p>
            <a:pPr>
              <a:lnSpc>
                <a:spcPct val="150000"/>
              </a:lnSpc>
              <a:buClr>
                <a:srgbClr val="F0D252"/>
              </a:buClr>
            </a:pPr>
            <a:r>
              <a:rPr lang="en-US" altLang="ko-KR" sz="2000" b="1" dirty="0">
                <a:latin typeface="맑은 고딕" panose="020B0503020000020004" pitchFamily="50" charset="-127"/>
                <a:cs typeface="함초롬바탕" panose="02030604000101010101" pitchFamily="18" charset="-127"/>
              </a:rPr>
              <a:t>	3. </a:t>
            </a:r>
            <a:r>
              <a:rPr lang="en-US" altLang="ko-KR" sz="2000" b="1" dirty="0" err="1" smtClean="0">
                <a:latin typeface="맑은 고딕" panose="020B0503020000020004" pitchFamily="50" charset="-127"/>
                <a:cs typeface="함초롬바탕" panose="02030604000101010101" pitchFamily="18" charset="-127"/>
              </a:rPr>
              <a:t>Automatical</a:t>
            </a:r>
            <a:r>
              <a:rPr lang="en-US" altLang="ko-KR" sz="2000" b="1" dirty="0" smtClean="0">
                <a:latin typeface="맑은 고딕" panose="020B0503020000020004" pitchFamily="50" charset="-127"/>
                <a:cs typeface="함초롬바탕" panose="02030604000101010101" pitchFamily="18" charset="-127"/>
              </a:rPr>
              <a:t> drainage</a:t>
            </a:r>
            <a:endParaRPr lang="en-US" altLang="ko-KR" sz="2000" b="1" dirty="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Summary : A one click of a button proceeds with three functions sequentially</a:t>
            </a:r>
          </a:p>
        </p:txBody>
      </p:sp>
    </p:spTree>
    <p:extLst>
      <p:ext uri="{BB962C8B-B14F-4D97-AF65-F5344CB8AC3E}">
        <p14:creationId xmlns:p14="http://schemas.microsoft.com/office/powerpoint/2010/main" val="2188335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89AAFAD0-5F1B-47D7-B4A2-E83B36ABEA9B}"/>
              </a:ext>
            </a:extLst>
          </p:cNvPr>
          <p:cNvSpPr/>
          <p:nvPr/>
        </p:nvSpPr>
        <p:spPr>
          <a:xfrm>
            <a:off x="1608766" y="3998755"/>
            <a:ext cx="8747346" cy="5323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직사각형 14">
            <a:extLst>
              <a:ext uri="{FF2B5EF4-FFF2-40B4-BE49-F238E27FC236}">
                <a16:creationId xmlns:a16="http://schemas.microsoft.com/office/drawing/2014/main" id="{89AAFAD0-5F1B-47D7-B4A2-E83B36ABEA9B}"/>
              </a:ext>
            </a:extLst>
          </p:cNvPr>
          <p:cNvSpPr/>
          <p:nvPr/>
        </p:nvSpPr>
        <p:spPr>
          <a:xfrm>
            <a:off x="404260" y="16094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TextBox 9">
            <a:extLst>
              <a:ext uri="{FF2B5EF4-FFF2-40B4-BE49-F238E27FC236}">
                <a16:creationId xmlns:a16="http://schemas.microsoft.com/office/drawing/2014/main" id="{79926764-7BB4-4871-8C70-108B8CC68A5B}"/>
              </a:ext>
            </a:extLst>
          </p:cNvPr>
          <p:cNvSpPr txBox="1"/>
          <p:nvPr/>
        </p:nvSpPr>
        <p:spPr>
          <a:xfrm>
            <a:off x="928278" y="1615958"/>
            <a:ext cx="10278916" cy="1301703"/>
          </a:xfrm>
          <a:prstGeom prst="rect">
            <a:avLst/>
          </a:prstGeom>
          <a:noFill/>
        </p:spPr>
        <p:txBody>
          <a:bodyPr wrap="square" rtlCol="0">
            <a:spAutoFit/>
          </a:bodyPr>
          <a:lstStyle/>
          <a:p>
            <a:pPr algn="ctr">
              <a:lnSpc>
                <a:spcPct val="150000"/>
              </a:lnSpc>
              <a:buClr>
                <a:srgbClr val="F0D252"/>
              </a:buClr>
            </a:pPr>
            <a:r>
              <a:rPr lang="en-US" altLang="ko-KR" sz="2800" b="1" dirty="0" smtClean="0">
                <a:latin typeface="맑은 고딕" panose="020B0503020000020004" pitchFamily="50" charset="-127"/>
                <a:cs typeface="함초롬바탕" panose="02030604000101010101" pitchFamily="18" charset="-127"/>
              </a:rPr>
              <a:t>Bathtub with simple temperature of water and water level control and drainage function</a:t>
            </a:r>
            <a:endParaRPr lang="en-US" altLang="ko-KR" sz="2800" b="1" dirty="0">
              <a:latin typeface="맑은 고딕" panose="020B0503020000020004" pitchFamily="50" charset="-127"/>
              <a:cs typeface="함초롬바탕" panose="02030604000101010101" pitchFamily="18" charset="-127"/>
            </a:endParaRPr>
          </a:p>
        </p:txBody>
      </p:sp>
      <p:sp>
        <p:nvSpPr>
          <p:cNvPr id="11" name="TextBox 10">
            <a:extLst>
              <a:ext uri="{FF2B5EF4-FFF2-40B4-BE49-F238E27FC236}">
                <a16:creationId xmlns:a16="http://schemas.microsoft.com/office/drawing/2014/main" id="{79926764-7BB4-4871-8C70-108B8CC68A5B}"/>
              </a:ext>
            </a:extLst>
          </p:cNvPr>
          <p:cNvSpPr txBox="1"/>
          <p:nvPr/>
        </p:nvSpPr>
        <p:spPr>
          <a:xfrm>
            <a:off x="928278" y="3846049"/>
            <a:ext cx="10278916" cy="2031325"/>
          </a:xfrm>
          <a:prstGeom prst="rect">
            <a:avLst/>
          </a:prstGeom>
          <a:noFill/>
        </p:spPr>
        <p:txBody>
          <a:bodyPr wrap="square" rtlCol="0">
            <a:spAutoFit/>
          </a:bodyPr>
          <a:lstStyle/>
          <a:p>
            <a:pPr algn="ctr">
              <a:lnSpc>
                <a:spcPct val="150000"/>
              </a:lnSpc>
              <a:buClr>
                <a:srgbClr val="F0D252"/>
              </a:buClr>
            </a:pPr>
            <a:r>
              <a:rPr lang="en-US" altLang="ko-KR" sz="2800" b="1" dirty="0" smtClean="0">
                <a:latin typeface="맑은 고딕" panose="020B0503020000020004" pitchFamily="50" charset="-127"/>
                <a:cs typeface="함초롬바탕" panose="02030604000101010101" pitchFamily="18" charset="-127"/>
              </a:rPr>
              <a:t>Smart bathtubs with </a:t>
            </a:r>
            <a:r>
              <a:rPr lang="en-US" altLang="ko-KR" sz="2800" b="1" dirty="0" err="1" smtClean="0">
                <a:latin typeface="맑은 고딕" panose="020B0503020000020004" pitchFamily="50" charset="-127"/>
                <a:cs typeface="함초롬바탕" panose="02030604000101010101" pitchFamily="18" charset="-127"/>
              </a:rPr>
              <a:t>bigdata</a:t>
            </a:r>
            <a:r>
              <a:rPr lang="en-US" altLang="ko-KR" sz="2800" b="1" dirty="0" smtClean="0">
                <a:latin typeface="맑은 고딕" panose="020B0503020000020004" pitchFamily="50" charset="-127"/>
                <a:cs typeface="함초롬바탕" panose="02030604000101010101" pitchFamily="18" charset="-127"/>
              </a:rPr>
              <a:t> and machine running,</a:t>
            </a:r>
          </a:p>
          <a:p>
            <a:pPr algn="ctr">
              <a:lnSpc>
                <a:spcPct val="150000"/>
              </a:lnSpc>
              <a:buClr>
                <a:srgbClr val="F0D252"/>
              </a:buClr>
            </a:pPr>
            <a:r>
              <a:rPr lang="en-US" altLang="ko-KR" sz="2800" b="1" dirty="0" smtClean="0">
                <a:latin typeface="맑은 고딕" panose="020B0503020000020004" pitchFamily="50" charset="-127"/>
                <a:cs typeface="함초롬바탕" panose="02030604000101010101" pitchFamily="18" charset="-127"/>
              </a:rPr>
              <a:t>Including temperature of water and water control with .</a:t>
            </a:r>
          </a:p>
          <a:p>
            <a:pPr algn="ctr">
              <a:lnSpc>
                <a:spcPct val="150000"/>
              </a:lnSpc>
              <a:buClr>
                <a:srgbClr val="F0D252"/>
              </a:buClr>
            </a:pPr>
            <a:r>
              <a:rPr lang="en-US" altLang="ko-KR" sz="2800" b="1" dirty="0" smtClean="0">
                <a:latin typeface="맑은 고딕" panose="020B0503020000020004" pitchFamily="50" charset="-127"/>
                <a:cs typeface="함초롬바탕" panose="02030604000101010101" pitchFamily="18" charset="-127"/>
              </a:rPr>
              <a:t>customizing</a:t>
            </a:r>
          </a:p>
        </p:txBody>
      </p:sp>
      <p:sp>
        <p:nvSpPr>
          <p:cNvPr id="13" name="아래쪽 화살표 12"/>
          <p:cNvSpPr/>
          <p:nvPr/>
        </p:nvSpPr>
        <p:spPr>
          <a:xfrm>
            <a:off x="5738126" y="2996766"/>
            <a:ext cx="659219" cy="849283"/>
          </a:xfrm>
          <a:prstGeom prst="downArrow">
            <a:avLst/>
          </a:prstGeom>
          <a:solidFill>
            <a:srgbClr val="F0D25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926764-7BB4-4871-8C70-108B8CC68A5B}"/>
              </a:ext>
            </a:extLst>
          </p:cNvPr>
          <p:cNvSpPr txBox="1"/>
          <p:nvPr/>
        </p:nvSpPr>
        <p:spPr>
          <a:xfrm>
            <a:off x="465220" y="171934"/>
            <a:ext cx="11549571"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Relevant Research or Project </a:t>
            </a:r>
            <a:r>
              <a:rPr lang="en-US" altLang="ko-KR" sz="2000" b="1" dirty="0" smtClean="0">
                <a:latin typeface="맑은 고딕" panose="020B0503020000020004" pitchFamily="50" charset="-127"/>
                <a:cs typeface="함초롬바탕" panose="02030604000101010101" pitchFamily="18" charset="-127"/>
              </a:rPr>
              <a:t>(Differentiation point)</a:t>
            </a:r>
            <a:endParaRPr lang="ko-KR" altLang="en-US" sz="2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4010332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C2E80FA-5D49-4E17-925B-617AEB1393C6}"/>
              </a:ext>
            </a:extLst>
          </p:cNvPr>
          <p:cNvSpPr/>
          <p:nvPr/>
        </p:nvSpPr>
        <p:spPr>
          <a:xfrm>
            <a:off x="1016857" y="2361884"/>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681594" y="2361885"/>
            <a:ext cx="11734997"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I-Tub Project Introduction</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4" name="TextBox 3">
            <a:extLst>
              <a:ext uri="{FF2B5EF4-FFF2-40B4-BE49-F238E27FC236}">
                <a16:creationId xmlns:a16="http://schemas.microsoft.com/office/drawing/2014/main" id="{38FA9A9F-94F2-41E0-8243-A2BA3040BBDE}"/>
              </a:ext>
            </a:extLst>
          </p:cNvPr>
          <p:cNvSpPr txBox="1"/>
          <p:nvPr/>
        </p:nvSpPr>
        <p:spPr>
          <a:xfrm>
            <a:off x="3423564" y="3469881"/>
            <a:ext cx="7985558" cy="1477328"/>
          </a:xfrm>
          <a:prstGeom prst="rect">
            <a:avLst/>
          </a:prstGeom>
          <a:noFill/>
        </p:spPr>
        <p:txBody>
          <a:bodyPr wrap="square" rtlCol="0">
            <a:spAutoFit/>
          </a:bodyPr>
          <a:lstStyle/>
          <a:p>
            <a:pPr marL="342900" indent="-342900">
              <a:lnSpc>
                <a:spcPct val="150000"/>
              </a:lnSpc>
              <a:buAutoNum type="arabicPeriod"/>
            </a:pPr>
            <a:r>
              <a:rPr lang="ko-KR" altLang="en-US" sz="3000" b="1" dirty="0"/>
              <a:t> </a:t>
            </a:r>
            <a:r>
              <a:rPr lang="en-US" altLang="ko-KR" sz="3000" b="1" dirty="0" smtClean="0"/>
              <a:t>I-Tub Development Environment</a:t>
            </a:r>
            <a:endParaRPr lang="en-US" altLang="ko-KR" sz="3000" b="1" dirty="0"/>
          </a:p>
          <a:p>
            <a:pPr marL="342900" indent="-342900">
              <a:lnSpc>
                <a:spcPct val="150000"/>
              </a:lnSpc>
              <a:buAutoNum type="arabicPeriod"/>
            </a:pPr>
            <a:r>
              <a:rPr lang="en-US" altLang="ko-KR" sz="3000" b="1" dirty="0"/>
              <a:t> I-Tub </a:t>
            </a:r>
            <a:r>
              <a:rPr lang="en-US" altLang="ko-KR" sz="3000" b="1" dirty="0" smtClean="0"/>
              <a:t>System Architecture</a:t>
            </a:r>
            <a:endParaRPr lang="ko-KR" altLang="en-US" sz="3000" b="1" dirty="0"/>
          </a:p>
        </p:txBody>
      </p:sp>
    </p:spTree>
    <p:extLst>
      <p:ext uri="{BB962C8B-B14F-4D97-AF65-F5344CB8AC3E}">
        <p14:creationId xmlns:p14="http://schemas.microsoft.com/office/powerpoint/2010/main" val="3285598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8920</TotalTime>
  <Words>2268</Words>
  <Application>Microsoft Office PowerPoint</Application>
  <PresentationFormat>와이드스크린</PresentationFormat>
  <Paragraphs>630</Paragraphs>
  <Slides>49</Slides>
  <Notes>31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49</vt:i4>
      </vt:variant>
    </vt:vector>
  </HeadingPairs>
  <TitlesOfParts>
    <vt:vector size="54" baseType="lpstr">
      <vt:lpstr>맑은 고딕</vt:lpstr>
      <vt:lpstr>함초롬바탕</vt:lpstr>
      <vt:lpstr>Arial</vt:lpstr>
      <vt:lpstr>Consolas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림</dc:creator>
  <cp:lastModifiedBy>대인 임</cp:lastModifiedBy>
  <cp:revision>812</cp:revision>
  <dcterms:created xsi:type="dcterms:W3CDTF">2018-04-26T13:55:58Z</dcterms:created>
  <dcterms:modified xsi:type="dcterms:W3CDTF">2020-06-25T16:52:11Z</dcterms:modified>
</cp:coreProperties>
</file>